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8" r:id="rId2"/>
    <p:sldId id="257" r:id="rId3"/>
    <p:sldId id="354" r:id="rId4"/>
    <p:sldId id="355" r:id="rId5"/>
    <p:sldId id="259" r:id="rId6"/>
    <p:sldId id="357" r:id="rId7"/>
    <p:sldId id="358" r:id="rId8"/>
    <p:sldId id="260" r:id="rId9"/>
    <p:sldId id="261" r:id="rId10"/>
    <p:sldId id="359" r:id="rId11"/>
    <p:sldId id="365" r:id="rId12"/>
    <p:sldId id="366" r:id="rId13"/>
    <p:sldId id="367" r:id="rId14"/>
    <p:sldId id="368" r:id="rId15"/>
    <p:sldId id="360" r:id="rId16"/>
    <p:sldId id="361" r:id="rId17"/>
    <p:sldId id="362" r:id="rId18"/>
    <p:sldId id="364" r:id="rId19"/>
    <p:sldId id="363" r:id="rId20"/>
    <p:sldId id="369" r:id="rId21"/>
    <p:sldId id="262" r:id="rId22"/>
    <p:sldId id="269" r:id="rId23"/>
    <p:sldId id="263" r:id="rId24"/>
    <p:sldId id="327" r:id="rId25"/>
    <p:sldId id="264" r:id="rId26"/>
    <p:sldId id="356" r:id="rId27"/>
    <p:sldId id="265" r:id="rId28"/>
    <p:sldId id="266" r:id="rId29"/>
    <p:sldId id="267" r:id="rId30"/>
    <p:sldId id="270" r:id="rId31"/>
    <p:sldId id="271" r:id="rId32"/>
    <p:sldId id="326" r:id="rId33"/>
    <p:sldId id="325" r:id="rId34"/>
    <p:sldId id="319" r:id="rId35"/>
    <p:sldId id="320" r:id="rId36"/>
    <p:sldId id="321" r:id="rId37"/>
    <p:sldId id="322" r:id="rId38"/>
    <p:sldId id="323" r:id="rId39"/>
    <p:sldId id="324" r:id="rId40"/>
    <p:sldId id="328" r:id="rId41"/>
    <p:sldId id="371" r:id="rId42"/>
    <p:sldId id="370" r:id="rId43"/>
    <p:sldId id="329" r:id="rId44"/>
    <p:sldId id="330" r:id="rId45"/>
    <p:sldId id="331" r:id="rId46"/>
    <p:sldId id="332" r:id="rId47"/>
    <p:sldId id="333" r:id="rId48"/>
    <p:sldId id="334" r:id="rId49"/>
    <p:sldId id="335" r:id="rId50"/>
    <p:sldId id="336" r:id="rId51"/>
    <p:sldId id="337" r:id="rId52"/>
    <p:sldId id="372" r:id="rId53"/>
    <p:sldId id="373" r:id="rId54"/>
    <p:sldId id="374" r:id="rId55"/>
    <p:sldId id="338" r:id="rId56"/>
    <p:sldId id="339" r:id="rId57"/>
    <p:sldId id="340" r:id="rId58"/>
    <p:sldId id="341" r:id="rId59"/>
    <p:sldId id="342" r:id="rId60"/>
    <p:sldId id="347" r:id="rId61"/>
    <p:sldId id="348" r:id="rId62"/>
    <p:sldId id="349" r:id="rId63"/>
    <p:sldId id="350" r:id="rId64"/>
    <p:sldId id="351" r:id="rId65"/>
    <p:sldId id="343" r:id="rId66"/>
    <p:sldId id="344" r:id="rId67"/>
    <p:sldId id="345" r:id="rId68"/>
    <p:sldId id="346" r:id="rId69"/>
    <p:sldId id="352" r:id="rId70"/>
    <p:sldId id="353" r:id="rId71"/>
    <p:sldId id="375" r:id="rId72"/>
    <p:sldId id="376" r:id="rId73"/>
    <p:sldId id="377" r:id="rId74"/>
    <p:sldId id="378" r:id="rId75"/>
    <p:sldId id="403" r:id="rId76"/>
    <p:sldId id="404" r:id="rId77"/>
    <p:sldId id="405" r:id="rId78"/>
    <p:sldId id="406" r:id="rId79"/>
    <p:sldId id="407" r:id="rId80"/>
    <p:sldId id="408" r:id="rId81"/>
    <p:sldId id="409" r:id="rId82"/>
    <p:sldId id="410" r:id="rId83"/>
    <p:sldId id="384" r:id="rId84"/>
    <p:sldId id="379" r:id="rId85"/>
    <p:sldId id="380" r:id="rId86"/>
    <p:sldId id="381" r:id="rId87"/>
    <p:sldId id="382" r:id="rId88"/>
    <p:sldId id="383" r:id="rId89"/>
    <p:sldId id="387" r:id="rId90"/>
    <p:sldId id="388" r:id="rId91"/>
    <p:sldId id="389" r:id="rId92"/>
    <p:sldId id="390" r:id="rId93"/>
    <p:sldId id="391" r:id="rId94"/>
    <p:sldId id="392" r:id="rId95"/>
    <p:sldId id="393" r:id="rId96"/>
    <p:sldId id="394" r:id="rId97"/>
    <p:sldId id="395" r:id="rId98"/>
    <p:sldId id="398" r:id="rId99"/>
    <p:sldId id="399" r:id="rId100"/>
    <p:sldId id="400" r:id="rId101"/>
    <p:sldId id="401" r:id="rId102"/>
    <p:sldId id="402"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69" d="100"/>
          <a:sy n="69" d="100"/>
        </p:scale>
        <p:origin x="-119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354AD5-AADE-40C1-9483-D7A99708E4E0}" type="datetimeFigureOut">
              <a:rPr lang="en-US" smtClean="0"/>
              <a:t>3/4/2021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7ECF58-A097-4238-8992-7BB26DEF51DF}" type="slidenum">
              <a:rPr lang="en-US" smtClean="0"/>
              <a:t>‹#›</a:t>
            </a:fld>
            <a:endParaRPr lang="en-US"/>
          </a:p>
        </p:txBody>
      </p:sp>
    </p:spTree>
    <p:extLst>
      <p:ext uri="{BB962C8B-B14F-4D97-AF65-F5344CB8AC3E}">
        <p14:creationId xmlns:p14="http://schemas.microsoft.com/office/powerpoint/2010/main" val="316248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BAB4B5-5DBC-4DC7-A539-13729122AD4C}" type="datetime1">
              <a:rPr lang="en-US" smtClean="0"/>
              <a:t>3/4/2021</a:t>
            </a:fld>
            <a:endParaRPr lang="en-US"/>
          </a:p>
        </p:txBody>
      </p:sp>
      <p:sp>
        <p:nvSpPr>
          <p:cNvPr id="5" name="Footer Placeholder 4"/>
          <p:cNvSpPr>
            <a:spLocks noGrp="1"/>
          </p:cNvSpPr>
          <p:nvPr>
            <p:ph type="ftr" sz="quarter" idx="11"/>
          </p:nvPr>
        </p:nvSpPr>
        <p:spPr/>
        <p:txBody>
          <a:bodyPr/>
          <a:lstStyle/>
          <a:p>
            <a:r>
              <a:rPr lang="en-US" smtClean="0"/>
              <a:t>Ms. B KEERTHI SAMHITHA, Asst Prof - CSE</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5693900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306887-86C2-4ADE-B3D8-6BEAD613DCBF}" type="datetime1">
              <a:rPr lang="en-US" smtClean="0"/>
              <a:t>3/4/2021</a:t>
            </a:fld>
            <a:endParaRPr lang="en-US"/>
          </a:p>
        </p:txBody>
      </p:sp>
      <p:sp>
        <p:nvSpPr>
          <p:cNvPr id="5" name="Footer Placeholder 4"/>
          <p:cNvSpPr>
            <a:spLocks noGrp="1"/>
          </p:cNvSpPr>
          <p:nvPr>
            <p:ph type="ftr" sz="quarter" idx="11"/>
          </p:nvPr>
        </p:nvSpPr>
        <p:spPr/>
        <p:txBody>
          <a:bodyPr/>
          <a:lstStyle/>
          <a:p>
            <a:r>
              <a:rPr lang="en-US" smtClean="0"/>
              <a:t>Ms. B KEERTHI SAMHITHA, Asst Prof - CSE</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73449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B50923-DDDD-457D-A0C3-3BB92B259233}" type="datetime1">
              <a:rPr lang="en-US" smtClean="0"/>
              <a:t>3/4/2021</a:t>
            </a:fld>
            <a:endParaRPr lang="en-US"/>
          </a:p>
        </p:txBody>
      </p:sp>
      <p:sp>
        <p:nvSpPr>
          <p:cNvPr id="5" name="Footer Placeholder 4"/>
          <p:cNvSpPr>
            <a:spLocks noGrp="1"/>
          </p:cNvSpPr>
          <p:nvPr>
            <p:ph type="ftr" sz="quarter" idx="11"/>
          </p:nvPr>
        </p:nvSpPr>
        <p:spPr/>
        <p:txBody>
          <a:bodyPr/>
          <a:lstStyle/>
          <a:p>
            <a:r>
              <a:rPr lang="en-US" smtClean="0"/>
              <a:t>Ms. B KEERTHI SAMHITHA, Asst Prof - CSE</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4672513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86E786-6B4D-4644-8C0B-972DBFD81243}" type="datetime1">
              <a:rPr lang="en-US" smtClean="0"/>
              <a:t>3/4/2021</a:t>
            </a:fld>
            <a:endParaRPr lang="en-US"/>
          </a:p>
        </p:txBody>
      </p:sp>
      <p:sp>
        <p:nvSpPr>
          <p:cNvPr id="5" name="Footer Placeholder 4"/>
          <p:cNvSpPr>
            <a:spLocks noGrp="1"/>
          </p:cNvSpPr>
          <p:nvPr>
            <p:ph type="ftr" sz="quarter" idx="11"/>
          </p:nvPr>
        </p:nvSpPr>
        <p:spPr/>
        <p:txBody>
          <a:bodyPr/>
          <a:lstStyle/>
          <a:p>
            <a:r>
              <a:rPr lang="en-US" smtClean="0"/>
              <a:t>Ms. B KEERTHI SAMHITHA, Asst Prof - CSE</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481498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D01618-882C-478A-A0DA-22200BFCDFA0}" type="datetime1">
              <a:rPr lang="en-US" smtClean="0"/>
              <a:t>3/4/2021</a:t>
            </a:fld>
            <a:endParaRPr lang="en-US"/>
          </a:p>
        </p:txBody>
      </p:sp>
      <p:sp>
        <p:nvSpPr>
          <p:cNvPr id="5" name="Footer Placeholder 4"/>
          <p:cNvSpPr>
            <a:spLocks noGrp="1"/>
          </p:cNvSpPr>
          <p:nvPr>
            <p:ph type="ftr" sz="quarter" idx="11"/>
          </p:nvPr>
        </p:nvSpPr>
        <p:spPr/>
        <p:txBody>
          <a:bodyPr/>
          <a:lstStyle/>
          <a:p>
            <a:r>
              <a:rPr lang="en-US" smtClean="0"/>
              <a:t>Ms. B KEERTHI SAMHITHA, Asst Prof - CSE</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1160370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2E4191-BFF3-4925-A228-2B09D3D6AB65}" type="datetime1">
              <a:rPr lang="en-US" smtClean="0"/>
              <a:t>3/4/2021</a:t>
            </a:fld>
            <a:endParaRPr lang="en-US"/>
          </a:p>
        </p:txBody>
      </p:sp>
      <p:sp>
        <p:nvSpPr>
          <p:cNvPr id="6" name="Footer Placeholder 5"/>
          <p:cNvSpPr>
            <a:spLocks noGrp="1"/>
          </p:cNvSpPr>
          <p:nvPr>
            <p:ph type="ftr" sz="quarter" idx="11"/>
          </p:nvPr>
        </p:nvSpPr>
        <p:spPr/>
        <p:txBody>
          <a:bodyPr/>
          <a:lstStyle/>
          <a:p>
            <a:r>
              <a:rPr lang="en-US" smtClean="0"/>
              <a:t>Ms. B KEERTHI SAMHITHA, Asst Prof - CSE</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17070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14BBCF-B20B-4DDE-9750-54ACEFEA2439}" type="datetime1">
              <a:rPr lang="en-US" smtClean="0"/>
              <a:t>3/4/2021</a:t>
            </a:fld>
            <a:endParaRPr lang="en-US"/>
          </a:p>
        </p:txBody>
      </p:sp>
      <p:sp>
        <p:nvSpPr>
          <p:cNvPr id="8" name="Footer Placeholder 7"/>
          <p:cNvSpPr>
            <a:spLocks noGrp="1"/>
          </p:cNvSpPr>
          <p:nvPr>
            <p:ph type="ftr" sz="quarter" idx="11"/>
          </p:nvPr>
        </p:nvSpPr>
        <p:spPr/>
        <p:txBody>
          <a:bodyPr/>
          <a:lstStyle/>
          <a:p>
            <a:r>
              <a:rPr lang="en-US" smtClean="0"/>
              <a:t>Ms. B KEERTHI SAMHITHA, Asst Prof - CSE</a:t>
            </a:r>
            <a:endParaRPr lang="en-US"/>
          </a:p>
        </p:txBody>
      </p:sp>
      <p:sp>
        <p:nvSpPr>
          <p:cNvPr id="9" name="Slide Number Placeholder 8"/>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6926294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CC67904-F227-4E8F-8FD5-465BEFEB82E1}" type="datetime1">
              <a:rPr lang="en-US" smtClean="0"/>
              <a:t>3/4/2021</a:t>
            </a:fld>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4204840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49ACB-5CA1-4CD1-8BE8-517709745A28}" type="datetime1">
              <a:rPr lang="en-US" smtClean="0"/>
              <a:t>3/4/2021</a:t>
            </a:fld>
            <a:endParaRPr lang="en-US"/>
          </a:p>
        </p:txBody>
      </p:sp>
      <p:sp>
        <p:nvSpPr>
          <p:cNvPr id="3" name="Footer Placeholder 2"/>
          <p:cNvSpPr>
            <a:spLocks noGrp="1"/>
          </p:cNvSpPr>
          <p:nvPr>
            <p:ph type="ftr" sz="quarter" idx="11"/>
          </p:nvPr>
        </p:nvSpPr>
        <p:spPr/>
        <p:txBody>
          <a:bodyPr/>
          <a:lstStyle/>
          <a:p>
            <a:r>
              <a:rPr lang="en-US" smtClean="0"/>
              <a:t>Ms. B KEERTHI SAMHITHA, Asst Prof - CSE</a:t>
            </a:r>
            <a:endParaRPr lang="en-US"/>
          </a:p>
        </p:txBody>
      </p:sp>
      <p:sp>
        <p:nvSpPr>
          <p:cNvPr id="4" name="Slide Number Placeholder 3"/>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9756470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B9C1D9-F40A-4363-BBEC-C3E9E3421C54}" type="datetime1">
              <a:rPr lang="en-US" smtClean="0"/>
              <a:t>3/4/2021</a:t>
            </a:fld>
            <a:endParaRPr lang="en-US"/>
          </a:p>
        </p:txBody>
      </p:sp>
      <p:sp>
        <p:nvSpPr>
          <p:cNvPr id="6" name="Footer Placeholder 5"/>
          <p:cNvSpPr>
            <a:spLocks noGrp="1"/>
          </p:cNvSpPr>
          <p:nvPr>
            <p:ph type="ftr" sz="quarter" idx="11"/>
          </p:nvPr>
        </p:nvSpPr>
        <p:spPr/>
        <p:txBody>
          <a:bodyPr/>
          <a:lstStyle/>
          <a:p>
            <a:r>
              <a:rPr lang="en-US" smtClean="0"/>
              <a:t>Ms. B KEERTHI SAMHITHA, Asst Prof - CSE</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761291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265FE5-051D-45BA-8DF1-241860475009}" type="datetime1">
              <a:rPr lang="en-US" smtClean="0"/>
              <a:t>3/4/2021</a:t>
            </a:fld>
            <a:endParaRPr lang="en-US"/>
          </a:p>
        </p:txBody>
      </p:sp>
      <p:sp>
        <p:nvSpPr>
          <p:cNvPr id="6" name="Footer Placeholder 5"/>
          <p:cNvSpPr>
            <a:spLocks noGrp="1"/>
          </p:cNvSpPr>
          <p:nvPr>
            <p:ph type="ftr" sz="quarter" idx="11"/>
          </p:nvPr>
        </p:nvSpPr>
        <p:spPr/>
        <p:txBody>
          <a:bodyPr/>
          <a:lstStyle/>
          <a:p>
            <a:r>
              <a:rPr lang="en-US" smtClean="0"/>
              <a:t>Ms. B KEERTHI SAMHITHA, Asst Prof - CSE</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872375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0F6CA-3794-4887-A750-64443EFBCFE0}" type="datetime1">
              <a:rPr lang="en-US" smtClean="0"/>
              <a:t>3/4/2021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Ms. B KEERTHI SAMHITHA, </a:t>
            </a:r>
            <a:r>
              <a:rPr lang="en-US" dirty="0" err="1" smtClean="0"/>
              <a:t>Asst</a:t>
            </a:r>
            <a:r>
              <a:rPr lang="en-US" dirty="0" smtClean="0"/>
              <a:t> Prof - CSE</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7B48E-5347-4272-B1F0-0C266D2F26E4}" type="slidenum">
              <a:rPr lang="en-US" smtClean="0"/>
              <a:t>‹#›</a:t>
            </a:fld>
            <a:endParaRPr lang="en-US" dirty="0"/>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03232" y="188640"/>
            <a:ext cx="1340768" cy="1340768"/>
          </a:xfrm>
          <a:prstGeom prst="rect">
            <a:avLst/>
          </a:prstGeom>
        </p:spPr>
      </p:pic>
    </p:spTree>
    <p:extLst>
      <p:ext uri="{BB962C8B-B14F-4D97-AF65-F5344CB8AC3E}">
        <p14:creationId xmlns:p14="http://schemas.microsoft.com/office/powerpoint/2010/main" val="2936833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666" y="1952745"/>
            <a:ext cx="7772400" cy="1260231"/>
          </a:xfrm>
        </p:spPr>
        <p:txBody>
          <a:bodyPr/>
          <a:lstStyle/>
          <a:p>
            <a:r>
              <a:rPr lang="en-US" b="1" dirty="0" smtClean="0"/>
              <a:t>SCSA1401</a:t>
            </a:r>
            <a:endParaRPr lang="en-US" b="1" dirty="0"/>
          </a:p>
        </p:txBody>
      </p:sp>
      <p:sp>
        <p:nvSpPr>
          <p:cNvPr id="3" name="Subtitle 2"/>
          <p:cNvSpPr>
            <a:spLocks noGrp="1"/>
          </p:cNvSpPr>
          <p:nvPr>
            <p:ph type="subTitle" idx="1"/>
          </p:nvPr>
        </p:nvSpPr>
        <p:spPr>
          <a:xfrm>
            <a:off x="1441263" y="3212976"/>
            <a:ext cx="6257205" cy="2880320"/>
          </a:xfrm>
        </p:spPr>
        <p:txBody>
          <a:bodyPr>
            <a:normAutofit/>
          </a:bodyPr>
          <a:lstStyle/>
          <a:p>
            <a:r>
              <a:rPr lang="en-US" sz="4000" b="1" dirty="0">
                <a:solidFill>
                  <a:srgbClr val="FF0000"/>
                </a:solidFill>
              </a:rPr>
              <a:t>OBJECT ORIENTED ANALYSIS AND </a:t>
            </a:r>
            <a:r>
              <a:rPr lang="en-US" sz="4000" b="1" dirty="0" smtClean="0">
                <a:solidFill>
                  <a:srgbClr val="FF0000"/>
                </a:solidFill>
              </a:rPr>
              <a:t>SYSTEM ENGINEERING</a:t>
            </a:r>
          </a:p>
          <a:p>
            <a:r>
              <a:rPr lang="en-US" sz="2000" dirty="0" smtClean="0">
                <a:solidFill>
                  <a:schemeClr val="tx1"/>
                </a:solidFill>
              </a:rPr>
              <a:t>BY</a:t>
            </a:r>
            <a:r>
              <a:rPr lang="en-US" sz="2000" b="1" dirty="0" smtClean="0">
                <a:solidFill>
                  <a:schemeClr val="tx1"/>
                </a:solidFill>
              </a:rPr>
              <a:t> </a:t>
            </a:r>
          </a:p>
          <a:p>
            <a:r>
              <a:rPr lang="en-US" sz="2000" b="1" dirty="0" smtClean="0">
                <a:solidFill>
                  <a:schemeClr val="tx1"/>
                </a:solidFill>
              </a:rPr>
              <a:t>Ms. B. KEERTHI SAMHITHA </a:t>
            </a:r>
            <a:r>
              <a:rPr lang="en-US" sz="2000" dirty="0" smtClean="0">
                <a:solidFill>
                  <a:schemeClr val="tx1"/>
                </a:solidFill>
              </a:rPr>
              <a:t>&amp;</a:t>
            </a:r>
            <a:r>
              <a:rPr lang="en-US" sz="2000" b="1" dirty="0" smtClean="0">
                <a:solidFill>
                  <a:schemeClr val="tx1"/>
                </a:solidFill>
              </a:rPr>
              <a:t> Ms. SUJA. C. </a:t>
            </a:r>
            <a:r>
              <a:rPr lang="en-US" sz="2000" b="1" dirty="0">
                <a:solidFill>
                  <a:schemeClr val="tx1"/>
                </a:solidFill>
              </a:rPr>
              <a:t>M</a:t>
            </a:r>
            <a:endParaRPr lang="en-US" sz="2000" b="1" dirty="0" smtClean="0">
              <a:solidFill>
                <a:schemeClr val="tx1"/>
              </a:solidFill>
            </a:endParaRPr>
          </a:p>
          <a:p>
            <a:r>
              <a:rPr lang="en-US" sz="2000" dirty="0" smtClean="0">
                <a:solidFill>
                  <a:schemeClr val="tx1"/>
                </a:solidFill>
              </a:rPr>
              <a:t>Assistant Professor</a:t>
            </a:r>
          </a:p>
          <a:p>
            <a:r>
              <a:rPr lang="en-US" sz="2000" dirty="0" smtClean="0">
                <a:solidFill>
                  <a:schemeClr val="tx1"/>
                </a:solidFill>
              </a:rPr>
              <a:t>Department of CSE</a:t>
            </a:r>
          </a:p>
        </p:txBody>
      </p:sp>
      <p:sp>
        <p:nvSpPr>
          <p:cNvPr id="6" name="Footer Placeholder 5"/>
          <p:cNvSpPr>
            <a:spLocks noGrp="1"/>
          </p:cNvSpPr>
          <p:nvPr>
            <p:ph type="ftr" sz="quarter" idx="11"/>
          </p:nvPr>
        </p:nvSpPr>
        <p:spPr/>
        <p:txBody>
          <a:bodyPr/>
          <a:lstStyle/>
          <a:p>
            <a:r>
              <a:rPr lang="en-US" smtClean="0"/>
              <a:t>Ms. B KEERTHI SAMHITHA, Asst Prof - CSE</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1</a:t>
            </a:fld>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6" y="116632"/>
            <a:ext cx="893326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7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10</a:t>
            </a:fld>
            <a:endParaRPr lang="en-US"/>
          </a:p>
        </p:txBody>
      </p:sp>
      <p:pic>
        <p:nvPicPr>
          <p:cNvPr id="6" name="Content Placeholder 5" descr="software engineering explain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69604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100</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89248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86271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101</a:t>
            </a:fld>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2400"/>
            <a:ext cx="87249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36322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102</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6632"/>
            <a:ext cx="9077325" cy="583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2153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11</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504338"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629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12</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7684436"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02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13</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8500209"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4499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14</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784976"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68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Object-oriented </a:t>
            </a:r>
            <a:r>
              <a:rPr lang="en-US" b="1" dirty="0" smtClean="0"/>
              <a:t>analysis</a:t>
            </a:r>
            <a:endParaRPr lang="en-US" b="1" dirty="0"/>
          </a:p>
        </p:txBody>
      </p:sp>
      <p:sp>
        <p:nvSpPr>
          <p:cNvPr id="3" name="Content Placeholder 2"/>
          <p:cNvSpPr>
            <a:spLocks noGrp="1"/>
          </p:cNvSpPr>
          <p:nvPr>
            <p:ph idx="1"/>
          </p:nvPr>
        </p:nvSpPr>
        <p:spPr/>
        <p:txBody>
          <a:bodyPr>
            <a:normAutofit fontScale="92500"/>
          </a:bodyPr>
          <a:lstStyle/>
          <a:p>
            <a:pPr algn="just"/>
            <a:r>
              <a:rPr lang="en-IN" dirty="0"/>
              <a:t>Object–Oriented Analysis (OOA) is the procedure of identifying software engineering requirements and developing software specifications in terms of a software system’s object </a:t>
            </a:r>
            <a:r>
              <a:rPr lang="en-IN" dirty="0" smtClean="0"/>
              <a:t>model.</a:t>
            </a:r>
          </a:p>
          <a:p>
            <a:pPr algn="just"/>
            <a:r>
              <a:rPr lang="en-IN" dirty="0"/>
              <a:t>The main difference between object-oriented analysis and other forms of analysis is that in object-oriented approach, requirements are organized around objects, which integrate both data and functions.</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15</a:t>
            </a:fld>
            <a:endParaRPr lang="en-US"/>
          </a:p>
        </p:txBody>
      </p:sp>
    </p:spTree>
    <p:extLst>
      <p:ext uri="{BB962C8B-B14F-4D97-AF65-F5344CB8AC3E}">
        <p14:creationId xmlns:p14="http://schemas.microsoft.com/office/powerpoint/2010/main" val="52535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Object-oriented analysis</a:t>
            </a:r>
            <a:endParaRPr lang="en-US" dirty="0"/>
          </a:p>
        </p:txBody>
      </p:sp>
      <p:sp>
        <p:nvSpPr>
          <p:cNvPr id="3" name="Content Placeholder 2"/>
          <p:cNvSpPr>
            <a:spLocks noGrp="1"/>
          </p:cNvSpPr>
          <p:nvPr>
            <p:ph idx="1"/>
          </p:nvPr>
        </p:nvSpPr>
        <p:spPr/>
        <p:txBody>
          <a:bodyPr>
            <a:normAutofit fontScale="92500" lnSpcReduction="10000"/>
          </a:bodyPr>
          <a:lstStyle/>
          <a:p>
            <a:r>
              <a:rPr lang="en-IN" dirty="0"/>
              <a:t>The primary tasks in object-oriented analysis (OOA) are −</a:t>
            </a:r>
          </a:p>
          <a:p>
            <a:pPr lvl="1"/>
            <a:r>
              <a:rPr lang="en-IN" dirty="0"/>
              <a:t>Identifying objects</a:t>
            </a:r>
          </a:p>
          <a:p>
            <a:pPr lvl="1"/>
            <a:r>
              <a:rPr lang="en-IN" dirty="0"/>
              <a:t>Organizing the objects by creating object model diagram</a:t>
            </a:r>
          </a:p>
          <a:p>
            <a:pPr lvl="1"/>
            <a:r>
              <a:rPr lang="en-IN" dirty="0"/>
              <a:t>Defining the internals of the objects, or object attributes</a:t>
            </a:r>
          </a:p>
          <a:p>
            <a:pPr lvl="1"/>
            <a:r>
              <a:rPr lang="en-IN" dirty="0"/>
              <a:t>Defining the </a:t>
            </a:r>
            <a:r>
              <a:rPr lang="en-IN" dirty="0" err="1"/>
              <a:t>behavior</a:t>
            </a:r>
            <a:r>
              <a:rPr lang="en-IN" dirty="0"/>
              <a:t> of the objects, i.e., object actions</a:t>
            </a:r>
          </a:p>
          <a:p>
            <a:pPr lvl="1"/>
            <a:r>
              <a:rPr lang="en-IN" dirty="0"/>
              <a:t>Describing how the objects interact</a:t>
            </a:r>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16</a:t>
            </a:fld>
            <a:endParaRPr lang="en-US"/>
          </a:p>
        </p:txBody>
      </p:sp>
    </p:spTree>
    <p:extLst>
      <p:ext uri="{BB962C8B-B14F-4D97-AF65-F5344CB8AC3E}">
        <p14:creationId xmlns:p14="http://schemas.microsoft.com/office/powerpoint/2010/main" val="403370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Object-Oriented </a:t>
            </a:r>
            <a:r>
              <a:rPr lang="en-US" b="1" dirty="0" smtClean="0"/>
              <a:t>Design</a:t>
            </a:r>
            <a:endParaRPr lang="en-US" b="1" dirty="0"/>
          </a:p>
        </p:txBody>
      </p:sp>
      <p:sp>
        <p:nvSpPr>
          <p:cNvPr id="3" name="Content Placeholder 2"/>
          <p:cNvSpPr>
            <a:spLocks noGrp="1"/>
          </p:cNvSpPr>
          <p:nvPr>
            <p:ph idx="1"/>
          </p:nvPr>
        </p:nvSpPr>
        <p:spPr>
          <a:xfrm>
            <a:off x="457200" y="1600200"/>
            <a:ext cx="8291264" cy="4781128"/>
          </a:xfrm>
        </p:spPr>
        <p:txBody>
          <a:bodyPr>
            <a:normAutofit lnSpcReduction="10000"/>
          </a:bodyPr>
          <a:lstStyle/>
          <a:p>
            <a:r>
              <a:rPr lang="en-IN" dirty="0"/>
              <a:t>During object-oriented design (OOD), a developer applies implementation constraints to the conceptual model produced in object-oriented analysis</a:t>
            </a:r>
            <a:r>
              <a:rPr lang="en-IN" dirty="0" smtClean="0"/>
              <a:t>.</a:t>
            </a:r>
          </a:p>
          <a:p>
            <a:r>
              <a:rPr lang="en-IN" dirty="0"/>
              <a:t>The implementation details generally include −</a:t>
            </a:r>
          </a:p>
          <a:p>
            <a:pPr lvl="1"/>
            <a:r>
              <a:rPr lang="en-IN" dirty="0"/>
              <a:t>Restructuring the class data (if necessary),</a:t>
            </a:r>
          </a:p>
          <a:p>
            <a:pPr lvl="1"/>
            <a:r>
              <a:rPr lang="en-IN" dirty="0"/>
              <a:t>Implementation of methods, i.e., internal data structures and algorithms,</a:t>
            </a:r>
          </a:p>
          <a:p>
            <a:pPr lvl="1"/>
            <a:r>
              <a:rPr lang="en-IN" dirty="0"/>
              <a:t>Implementation of control, and</a:t>
            </a:r>
          </a:p>
          <a:p>
            <a:pPr lvl="1"/>
            <a:r>
              <a:rPr lang="en-IN" dirty="0"/>
              <a:t>Implementation of associations.</a:t>
            </a:r>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17</a:t>
            </a:fld>
            <a:endParaRPr lang="en-US"/>
          </a:p>
        </p:txBody>
      </p:sp>
    </p:spTree>
    <p:extLst>
      <p:ext uri="{BB962C8B-B14F-4D97-AF65-F5344CB8AC3E}">
        <p14:creationId xmlns:p14="http://schemas.microsoft.com/office/powerpoint/2010/main" val="1238153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18</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7992888" cy="486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16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normAutofit/>
          </a:bodyPr>
          <a:lstStyle/>
          <a:p>
            <a:r>
              <a:rPr lang="en-US" b="1" dirty="0"/>
              <a:t>Object-Oriented </a:t>
            </a:r>
            <a:r>
              <a:rPr lang="en-US" b="1" dirty="0" smtClean="0"/>
              <a:t>Programming</a:t>
            </a:r>
            <a:endParaRPr lang="en-US" b="1" dirty="0"/>
          </a:p>
        </p:txBody>
      </p:sp>
      <p:sp>
        <p:nvSpPr>
          <p:cNvPr id="3" name="Content Placeholder 2"/>
          <p:cNvSpPr>
            <a:spLocks noGrp="1"/>
          </p:cNvSpPr>
          <p:nvPr>
            <p:ph idx="1"/>
          </p:nvPr>
        </p:nvSpPr>
        <p:spPr>
          <a:xfrm>
            <a:off x="457200" y="1600200"/>
            <a:ext cx="8219256" cy="4781128"/>
          </a:xfrm>
        </p:spPr>
        <p:txBody>
          <a:bodyPr>
            <a:normAutofit fontScale="85000" lnSpcReduction="10000"/>
          </a:bodyPr>
          <a:lstStyle/>
          <a:p>
            <a:r>
              <a:rPr lang="en-IN" dirty="0"/>
              <a:t>Object-oriented programming (OOP) is a programming paradigm based upon objects (having both data and methods) that aims to incorporate the advantages of modularity and reusability</a:t>
            </a:r>
            <a:r>
              <a:rPr lang="en-IN" dirty="0" smtClean="0"/>
              <a:t>.</a:t>
            </a:r>
          </a:p>
          <a:p>
            <a:r>
              <a:rPr lang="en-IN" dirty="0"/>
              <a:t>The important features of object–oriented programming are −</a:t>
            </a:r>
          </a:p>
          <a:p>
            <a:pPr lvl="1"/>
            <a:r>
              <a:rPr lang="en-IN" dirty="0"/>
              <a:t>Bottom–up approach in program design</a:t>
            </a:r>
          </a:p>
          <a:p>
            <a:pPr lvl="1"/>
            <a:r>
              <a:rPr lang="en-IN" dirty="0"/>
              <a:t>Programs organized around objects, grouped in classes</a:t>
            </a:r>
          </a:p>
          <a:p>
            <a:pPr lvl="1"/>
            <a:r>
              <a:rPr lang="en-IN" dirty="0"/>
              <a:t>Focus on data with methods to operate upon object’s data</a:t>
            </a:r>
          </a:p>
          <a:p>
            <a:pPr lvl="1"/>
            <a:r>
              <a:rPr lang="en-IN" dirty="0"/>
              <a:t>Interaction between objects through functions</a:t>
            </a:r>
          </a:p>
          <a:p>
            <a:pPr lvl="1"/>
            <a:r>
              <a:rPr lang="en-IN" dirty="0"/>
              <a:t>Reusability of design through creation of new classes by adding features to existing </a:t>
            </a:r>
            <a:r>
              <a:rPr lang="en-IN" dirty="0" smtClean="0"/>
              <a:t>classes</a:t>
            </a:r>
            <a:endParaRPr lang="en-IN"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19</a:t>
            </a:fld>
            <a:endParaRPr lang="en-US"/>
          </a:p>
        </p:txBody>
      </p:sp>
    </p:spTree>
    <p:extLst>
      <p:ext uri="{BB962C8B-B14F-4D97-AF65-F5344CB8AC3E}">
        <p14:creationId xmlns:p14="http://schemas.microsoft.com/office/powerpoint/2010/main" val="233145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b="1" dirty="0" smtClean="0">
                <a:solidFill>
                  <a:srgbClr val="FF0000"/>
                </a:solidFill>
              </a:rPr>
              <a:t>SYLLUBUS</a:t>
            </a:r>
            <a:endParaRPr lang="en-US" sz="6000" b="1" dirty="0">
              <a:solidFill>
                <a:srgbClr val="FF0000"/>
              </a:solidFill>
            </a:endParaRPr>
          </a:p>
        </p:txBody>
      </p:sp>
      <p:sp>
        <p:nvSpPr>
          <p:cNvPr id="6" name="Footer Placeholder 5"/>
          <p:cNvSpPr>
            <a:spLocks noGrp="1"/>
          </p:cNvSpPr>
          <p:nvPr>
            <p:ph type="ftr" sz="quarter" idx="11"/>
          </p:nvPr>
        </p:nvSpPr>
        <p:spPr/>
        <p:txBody>
          <a:bodyPr/>
          <a:lstStyle/>
          <a:p>
            <a:r>
              <a:rPr lang="en-US" smtClean="0"/>
              <a:t>Ms. B KEERTHI SAMHITHA, Asst Prof - CSE</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16832"/>
            <a:ext cx="8712968"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4482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OO ANALYSIS &amp; DESIGN</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20</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556792"/>
            <a:ext cx="7192939"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590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229600" cy="1143000"/>
          </a:xfrm>
        </p:spPr>
        <p:txBody>
          <a:bodyPr>
            <a:noAutofit/>
          </a:bodyPr>
          <a:lstStyle/>
          <a:p>
            <a:r>
              <a:rPr lang="en-IN" sz="3600" b="1" dirty="0">
                <a:solidFill>
                  <a:srgbClr val="FF0000"/>
                </a:solidFill>
              </a:rPr>
              <a:t>Object Oriented System Development Methodology</a:t>
            </a:r>
            <a:endParaRPr lang="en-US" sz="3600"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21</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340768"/>
            <a:ext cx="835292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6396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22</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828092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792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23</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124744"/>
            <a:ext cx="784887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646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24</a:t>
            </a:fld>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980728"/>
            <a:ext cx="748883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7693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25</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96488"/>
            <a:ext cx="5976664" cy="316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260605"/>
            <a:ext cx="8064896" cy="340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408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OO APPROACH</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26</a:t>
            </a:fld>
            <a:endParaRPr lang="en-US"/>
          </a:p>
        </p:txBody>
      </p:sp>
      <p:pic>
        <p:nvPicPr>
          <p:cNvPr id="6" name="Content Placeholder 3"/>
          <p:cNvPicPr>
            <a:picLocks noGrp="1"/>
          </p:cNvPicPr>
          <p:nvPr>
            <p:ph idx="1"/>
          </p:nvPr>
        </p:nvPicPr>
        <p:blipFill>
          <a:blip r:embed="rId2"/>
          <a:stretch>
            <a:fillRect/>
          </a:stretch>
        </p:blipFill>
        <p:spPr>
          <a:xfrm>
            <a:off x="395536" y="2204864"/>
            <a:ext cx="8424936" cy="3744416"/>
          </a:xfrm>
          <a:prstGeom prst="rect">
            <a:avLst/>
          </a:prstGeom>
        </p:spPr>
      </p:pic>
    </p:spTree>
    <p:extLst>
      <p:ext uri="{BB962C8B-B14F-4D97-AF65-F5344CB8AC3E}">
        <p14:creationId xmlns:p14="http://schemas.microsoft.com/office/powerpoint/2010/main" val="2044142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46660"/>
            <a:ext cx="8229600" cy="1143000"/>
          </a:xfrm>
        </p:spPr>
        <p:txBody>
          <a:bodyPr/>
          <a:lstStyle/>
          <a:p>
            <a:r>
              <a:rPr lang="en-US" b="1" dirty="0">
                <a:solidFill>
                  <a:srgbClr val="FF0000"/>
                </a:solidFill>
              </a:rPr>
              <a:t>Overview of Unified Approach</a:t>
            </a:r>
          </a:p>
        </p:txBody>
      </p:sp>
      <p:sp>
        <p:nvSpPr>
          <p:cNvPr id="3" name="Content Placeholder 2"/>
          <p:cNvSpPr>
            <a:spLocks noGrp="1"/>
          </p:cNvSpPr>
          <p:nvPr>
            <p:ph idx="1"/>
          </p:nvPr>
        </p:nvSpPr>
        <p:spPr>
          <a:xfrm>
            <a:off x="457200" y="1268760"/>
            <a:ext cx="8229600" cy="4968552"/>
          </a:xfrm>
        </p:spPr>
        <p:txBody>
          <a:bodyPr>
            <a:normAutofit/>
          </a:bodyPr>
          <a:lstStyle/>
          <a:p>
            <a:pPr lvl="0" algn="just"/>
            <a:endParaRPr lang="en-US" dirty="0"/>
          </a:p>
          <a:p>
            <a:pPr marL="0" indent="0" algn="just">
              <a:buNone/>
            </a:pP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27</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34390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7914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229600" cy="1143000"/>
          </a:xfrm>
        </p:spPr>
        <p:txBody>
          <a:bodyPr/>
          <a:lstStyle/>
          <a:p>
            <a:r>
              <a:rPr lang="en-US" b="1" dirty="0">
                <a:solidFill>
                  <a:srgbClr val="FF0000"/>
                </a:solidFill>
              </a:rPr>
              <a:t>Overview of Unified Approach</a:t>
            </a:r>
          </a:p>
        </p:txBody>
      </p:sp>
      <p:sp>
        <p:nvSpPr>
          <p:cNvPr id="4" name="Footer Placeholder 3"/>
          <p:cNvSpPr>
            <a:spLocks noGrp="1"/>
          </p:cNvSpPr>
          <p:nvPr>
            <p:ph type="ftr" sz="quarter" idx="11"/>
          </p:nvPr>
        </p:nvSpPr>
        <p:spPr/>
        <p:txBody>
          <a:bodyPr/>
          <a:lstStyle/>
          <a:p>
            <a:r>
              <a:rPr lang="en-US" dirty="0" smtClean="0"/>
              <a:t>Ms. B KEERTHI SAMHITHA, </a:t>
            </a:r>
            <a:r>
              <a:rPr lang="en-US" dirty="0" err="1" smtClean="0"/>
              <a:t>Asst</a:t>
            </a:r>
            <a:r>
              <a:rPr lang="en-US" dirty="0" smtClean="0"/>
              <a:t> Prof - CSE</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t>28</a:t>
            </a:fld>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777686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8737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solidFill>
                  <a:srgbClr val="FF0000"/>
                </a:solidFill>
              </a:rPr>
              <a:t>OBJECT BASICS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29</a:t>
            </a:fld>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06489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493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b="1" dirty="0" smtClean="0">
                <a:solidFill>
                  <a:srgbClr val="FF0000"/>
                </a:solidFill>
              </a:rPr>
              <a:t>SYLLUBUS</a:t>
            </a:r>
            <a:endParaRPr lang="en-US" sz="6000" b="1" dirty="0">
              <a:solidFill>
                <a:srgbClr val="FF0000"/>
              </a:solidFill>
            </a:endParaRPr>
          </a:p>
        </p:txBody>
      </p:sp>
      <p:sp>
        <p:nvSpPr>
          <p:cNvPr id="6" name="Footer Placeholder 5"/>
          <p:cNvSpPr>
            <a:spLocks noGrp="1"/>
          </p:cNvSpPr>
          <p:nvPr>
            <p:ph type="ftr" sz="quarter" idx="11"/>
          </p:nvPr>
        </p:nvSpPr>
        <p:spPr/>
        <p:txBody>
          <a:bodyPr/>
          <a:lstStyle/>
          <a:p>
            <a:r>
              <a:rPr lang="en-US" smtClean="0"/>
              <a:t>Ms. B KEERTHI SAMHITHA, Asst Prof - CSE</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56895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19713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US" b="1" dirty="0">
                <a:solidFill>
                  <a:srgbClr val="FF0000"/>
                </a:solidFill>
              </a:rPr>
              <a:t>Object Oriented Philosophy</a:t>
            </a: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30</a:t>
            </a:fld>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776864"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5810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Object Oriented Philosophy</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31</a:t>
            </a:fld>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8064896"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87232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TRADITIONAL APPROACH</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32</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8208912" cy="4482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3811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b="1" dirty="0" smtClean="0"/>
              <a:t>OBJECT ORIENTED APPROACH</a:t>
            </a:r>
            <a:endParaRPr lang="en-US" b="1" dirty="0"/>
          </a:p>
        </p:txBody>
      </p:sp>
      <p:sp>
        <p:nvSpPr>
          <p:cNvPr id="3" name="Content Placeholder 2"/>
          <p:cNvSpPr>
            <a:spLocks noGrp="1"/>
          </p:cNvSpPr>
          <p:nvPr>
            <p:ph idx="1"/>
          </p:nvPr>
        </p:nvSpPr>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33</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61660"/>
            <a:ext cx="8208913" cy="457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560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WHAT IS AN OBJECT?</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34</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809544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713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OBJECT’s ATTRIBUTES</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35</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556792"/>
            <a:ext cx="668566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113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OBJECT’s METHODS</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36</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916832"/>
            <a:ext cx="8051804"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252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ATTRIBUTES &amp; METHODS</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2420888"/>
            <a:ext cx="445135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847" y="2420888"/>
            <a:ext cx="4104456"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85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ATTRIBUTES &amp; METHODS</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38</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988840"/>
            <a:ext cx="41783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132856"/>
            <a:ext cx="4106590" cy="292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694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a:bodyPr>
          <a:lstStyle/>
          <a:p>
            <a:r>
              <a:rPr lang="en-US" b="1" dirty="0" smtClean="0">
                <a:solidFill>
                  <a:srgbClr val="FF0000"/>
                </a:solidFill>
              </a:rPr>
              <a:t>OBJECTS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39</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7649054"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45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b="1" dirty="0" smtClean="0">
                <a:solidFill>
                  <a:srgbClr val="FF0000"/>
                </a:solidFill>
              </a:rPr>
              <a:t>SYLLUBUS</a:t>
            </a:r>
            <a:endParaRPr lang="en-US" sz="6000" b="1" dirty="0">
              <a:solidFill>
                <a:srgbClr val="FF0000"/>
              </a:solidFill>
            </a:endParaRPr>
          </a:p>
        </p:txBody>
      </p:sp>
      <p:sp>
        <p:nvSpPr>
          <p:cNvPr id="6" name="Footer Placeholder 5"/>
          <p:cNvSpPr>
            <a:spLocks noGrp="1"/>
          </p:cNvSpPr>
          <p:nvPr>
            <p:ph type="ftr" sz="quarter" idx="11"/>
          </p:nvPr>
        </p:nvSpPr>
        <p:spPr/>
        <p:txBody>
          <a:bodyPr/>
          <a:lstStyle/>
          <a:p>
            <a:r>
              <a:rPr lang="en-US" smtClean="0"/>
              <a:t>Ms. B KEERTHI SAMHITHA, Asst Prof - CSE</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4</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88840"/>
            <a:ext cx="8568952"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358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CLASS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40</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412776"/>
            <a:ext cx="738075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090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41</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60648"/>
            <a:ext cx="5128771"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636912"/>
            <a:ext cx="6156176" cy="42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586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CLASS</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42</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770485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329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60648"/>
            <a:ext cx="7776864" cy="1143000"/>
          </a:xfrm>
        </p:spPr>
        <p:txBody>
          <a:bodyPr>
            <a:normAutofit fontScale="90000"/>
          </a:bodyPr>
          <a:lstStyle/>
          <a:p>
            <a:r>
              <a:rPr lang="en-US" b="1" dirty="0" smtClean="0"/>
              <a:t>OBJECTS ARE GROUPED IN CLASSES</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43</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03679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8233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7704856" cy="1143000"/>
          </a:xfrm>
        </p:spPr>
        <p:txBody>
          <a:bodyPr>
            <a:normAutofit fontScale="90000"/>
          </a:bodyPr>
          <a:lstStyle/>
          <a:p>
            <a:r>
              <a:rPr lang="en-US" b="1" dirty="0" smtClean="0">
                <a:solidFill>
                  <a:srgbClr val="FF0000"/>
                </a:solidFill>
              </a:rPr>
              <a:t>OBJECT ORIENTED METHODOLOGIES</a:t>
            </a:r>
            <a:endParaRPr lang="en-US" b="1" dirty="0">
              <a:solidFill>
                <a:srgbClr val="FF0000"/>
              </a:solidFill>
            </a:endParaRPr>
          </a:p>
        </p:txBody>
      </p:sp>
      <p:sp>
        <p:nvSpPr>
          <p:cNvPr id="3" name="Content Placeholder 2"/>
          <p:cNvSpPr>
            <a:spLocks noGrp="1"/>
          </p:cNvSpPr>
          <p:nvPr>
            <p:ph idx="1"/>
          </p:nvPr>
        </p:nvSpPr>
        <p:spPr/>
        <p:txBody>
          <a:bodyPr>
            <a:normAutofit/>
          </a:bodyPr>
          <a:lstStyle/>
          <a:p>
            <a:pPr lvl="0"/>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44</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765810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8733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ENCAPSULATION</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45</a:t>
            </a:fld>
            <a:endParaRPr lang="en-US"/>
          </a:p>
        </p:txBody>
      </p:sp>
      <p:sp>
        <p:nvSpPr>
          <p:cNvPr id="3" name="Content Placeholder 2"/>
          <p:cNvSpPr>
            <a:spLocks noGrp="1"/>
          </p:cNvSpPr>
          <p:nvPr>
            <p:ph idx="1"/>
          </p:nvPr>
        </p:nvSpPr>
        <p:spPr>
          <a:xfrm>
            <a:off x="395536" y="1556792"/>
            <a:ext cx="8229600" cy="4741987"/>
          </a:xfrm>
        </p:spPr>
        <p:txBody>
          <a:bodyPr>
            <a:normAutofit fontScale="70000" lnSpcReduction="20000"/>
          </a:bodyPr>
          <a:lstStyle/>
          <a:p>
            <a:r>
              <a:rPr lang="en-IN" dirty="0"/>
              <a:t>Encapsulation is the process of binding both attributes and methods together within a class. </a:t>
            </a:r>
            <a:endParaRPr lang="en-IN" dirty="0" smtClean="0"/>
          </a:p>
          <a:p>
            <a:r>
              <a:rPr lang="en-IN" dirty="0" smtClean="0"/>
              <a:t>Through </a:t>
            </a:r>
            <a:r>
              <a:rPr lang="en-IN" dirty="0"/>
              <a:t>encapsulation, the internal details of a class can be hidden from outside. </a:t>
            </a:r>
            <a:endParaRPr lang="en-IN" dirty="0" smtClean="0"/>
          </a:p>
          <a:p>
            <a:r>
              <a:rPr lang="en-IN" dirty="0" smtClean="0"/>
              <a:t>It </a:t>
            </a:r>
            <a:r>
              <a:rPr lang="en-IN" dirty="0"/>
              <a:t>permits the elements of the class to be accessed from outside only through the interface provided by the class</a:t>
            </a:r>
            <a:r>
              <a:rPr lang="en-IN" dirty="0" smtClean="0"/>
              <a:t>.</a:t>
            </a:r>
          </a:p>
          <a:p>
            <a:pPr algn="just"/>
            <a:r>
              <a:rPr lang="en-US" dirty="0"/>
              <a:t>Encapsulation enables </a:t>
            </a:r>
            <a:r>
              <a:rPr lang="en-US" b="1" dirty="0"/>
              <a:t>data hiding</a:t>
            </a:r>
            <a:r>
              <a:rPr lang="en-US" dirty="0"/>
              <a:t>, </a:t>
            </a:r>
            <a:r>
              <a:rPr lang="en-US" b="1" dirty="0"/>
              <a:t>hiding irrelevant information from the users of a class and exposing only the relevant details required by the user.</a:t>
            </a:r>
            <a:r>
              <a:rPr lang="en-US" dirty="0"/>
              <a:t> We can expose our operations to the outside world and hide the details of what is needed to perform that operation. </a:t>
            </a:r>
          </a:p>
          <a:p>
            <a:pPr algn="just"/>
            <a:r>
              <a:rPr lang="en-US" b="1" dirty="0"/>
              <a:t>Example from real world:</a:t>
            </a:r>
            <a:r>
              <a:rPr lang="en-US" dirty="0"/>
              <a:t> Consider the smart phone you are using now. You are not worried about the internal operations of the smart phone. You only know and care about the operations or functions it exposes to you such as making call, sending SMS or using your apps.</a:t>
            </a:r>
          </a:p>
          <a:p>
            <a:endParaRPr lang="en-US" dirty="0"/>
          </a:p>
        </p:txBody>
      </p:sp>
    </p:spTree>
    <p:extLst>
      <p:ext uri="{BB962C8B-B14F-4D97-AF65-F5344CB8AC3E}">
        <p14:creationId xmlns:p14="http://schemas.microsoft.com/office/powerpoint/2010/main" val="124586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1143000"/>
          </a:xfrm>
        </p:spPr>
        <p:txBody>
          <a:bodyPr>
            <a:normAutofit/>
          </a:bodyPr>
          <a:lstStyle/>
          <a:p>
            <a:r>
              <a:rPr lang="en-US" b="1" dirty="0" smtClean="0">
                <a:solidFill>
                  <a:srgbClr val="FF0000"/>
                </a:solidFill>
              </a:rPr>
              <a:t>INHERITANCE</a:t>
            </a:r>
            <a:endParaRPr lang="en-US" b="1" dirty="0">
              <a:solidFill>
                <a:srgbClr val="FF0000"/>
              </a:solidFill>
            </a:endParaRPr>
          </a:p>
        </p:txBody>
      </p:sp>
      <p:sp>
        <p:nvSpPr>
          <p:cNvPr id="3" name="Content Placeholder 2"/>
          <p:cNvSpPr>
            <a:spLocks noGrp="1"/>
          </p:cNvSpPr>
          <p:nvPr>
            <p:ph idx="1"/>
          </p:nvPr>
        </p:nvSpPr>
        <p:spPr>
          <a:xfrm>
            <a:off x="467544" y="1412776"/>
            <a:ext cx="8291264" cy="4896543"/>
          </a:xfrm>
        </p:spPr>
        <p:txBody>
          <a:bodyPr>
            <a:noAutofit/>
          </a:bodyPr>
          <a:lstStyle/>
          <a:p>
            <a:pPr algn="just"/>
            <a:r>
              <a:rPr lang="en-US" sz="2400" dirty="0">
                <a:cs typeface="Times New Roman" pitchFamily="18" charset="0"/>
              </a:rPr>
              <a:t>Inheritance describes the relationship between two classes</a:t>
            </a:r>
            <a:r>
              <a:rPr lang="en-US" sz="2400" dirty="0" smtClean="0">
                <a:cs typeface="Times New Roman" pitchFamily="18" charset="0"/>
              </a:rPr>
              <a:t>.</a:t>
            </a:r>
            <a:endParaRPr lang="en-US" sz="2400" dirty="0">
              <a:cs typeface="Times New Roman" pitchFamily="18" charset="0"/>
            </a:endParaRPr>
          </a:p>
          <a:p>
            <a:pPr algn="just"/>
            <a:r>
              <a:rPr lang="en-US" sz="2400" dirty="0" smtClean="0">
                <a:cs typeface="Times New Roman" pitchFamily="18" charset="0"/>
              </a:rPr>
              <a:t>A </a:t>
            </a:r>
            <a:r>
              <a:rPr lang="en-US" sz="2400" dirty="0">
                <a:cs typeface="Times New Roman" pitchFamily="18" charset="0"/>
              </a:rPr>
              <a:t>class can get some of its characteristics from a parent class and then add unique features of its own</a:t>
            </a:r>
            <a:r>
              <a:rPr lang="en-US" sz="2400" dirty="0" smtClean="0">
                <a:cs typeface="Times New Roman" pitchFamily="18" charset="0"/>
              </a:rPr>
              <a:t>.</a:t>
            </a:r>
            <a:endParaRPr lang="en-US" sz="2400" dirty="0">
              <a:cs typeface="Times New Roman" pitchFamily="18" charset="0"/>
            </a:endParaRPr>
          </a:p>
          <a:p>
            <a:pPr algn="just">
              <a:lnSpc>
                <a:spcPct val="120000"/>
              </a:lnSpc>
            </a:pPr>
            <a:r>
              <a:rPr lang="en-US" sz="2400" dirty="0"/>
              <a:t>Considering </a:t>
            </a:r>
            <a:r>
              <a:rPr lang="en-US" sz="2400" dirty="0" err="1"/>
              <a:t>HumanBeing</a:t>
            </a:r>
            <a:r>
              <a:rPr lang="en-US" sz="2400" dirty="0"/>
              <a:t> a class, which has properties like hands, legs, eyes </a:t>
            </a:r>
            <a:r>
              <a:rPr lang="en-US" sz="2400" dirty="0" err="1"/>
              <a:t>etc</a:t>
            </a:r>
            <a:r>
              <a:rPr lang="en-US" sz="2400" dirty="0"/>
              <a:t>, and functions like walk, talk, eat, see etc. Male and Female are also classes, but most of the properties and functions are included in </a:t>
            </a:r>
            <a:r>
              <a:rPr lang="en-US" sz="2400" dirty="0" err="1"/>
              <a:t>HumanBeing</a:t>
            </a:r>
            <a:r>
              <a:rPr lang="en-US" sz="2400" dirty="0"/>
              <a:t>, hence they can inherit everything from class </a:t>
            </a:r>
            <a:r>
              <a:rPr lang="en-US" sz="2400" dirty="0" err="1"/>
              <a:t>HumanBeing</a:t>
            </a:r>
            <a:r>
              <a:rPr lang="en-US" sz="2400" dirty="0"/>
              <a:t> using the concept of Inheritance.</a:t>
            </a: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46</a:t>
            </a:fld>
            <a:endParaRPr lang="en-US"/>
          </a:p>
        </p:txBody>
      </p:sp>
    </p:spTree>
    <p:extLst>
      <p:ext uri="{BB962C8B-B14F-4D97-AF65-F5344CB8AC3E}">
        <p14:creationId xmlns:p14="http://schemas.microsoft.com/office/powerpoint/2010/main" val="1783056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POLYMORPHISM</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47</a:t>
            </a:fld>
            <a:endParaRPr lang="en-US"/>
          </a:p>
        </p:txBody>
      </p:sp>
      <p:sp>
        <p:nvSpPr>
          <p:cNvPr id="3" name="Content Placeholder 2"/>
          <p:cNvSpPr>
            <a:spLocks noGrp="1"/>
          </p:cNvSpPr>
          <p:nvPr>
            <p:ph idx="1"/>
          </p:nvPr>
        </p:nvSpPr>
        <p:spPr>
          <a:xfrm>
            <a:off x="457200" y="1412776"/>
            <a:ext cx="8219256" cy="4896544"/>
          </a:xfrm>
        </p:spPr>
        <p:txBody>
          <a:bodyPr>
            <a:normAutofit fontScale="70000" lnSpcReduction="20000"/>
          </a:bodyPr>
          <a:lstStyle/>
          <a:p>
            <a:pPr algn="just"/>
            <a:r>
              <a:rPr lang="en-US" sz="3100" dirty="0">
                <a:cs typeface="Times New Roman" pitchFamily="18" charset="0"/>
              </a:rPr>
              <a:t>Polymorphism means that one operation can be used for different purposes</a:t>
            </a:r>
            <a:r>
              <a:rPr lang="en-US" sz="3100" dirty="0" smtClean="0">
                <a:cs typeface="Times New Roman" pitchFamily="18" charset="0"/>
              </a:rPr>
              <a:t>.</a:t>
            </a:r>
          </a:p>
          <a:p>
            <a:pPr algn="just"/>
            <a:endParaRPr lang="en-US" sz="3100" dirty="0">
              <a:cs typeface="Times New Roman" pitchFamily="18" charset="0"/>
            </a:endParaRPr>
          </a:p>
          <a:p>
            <a:pPr algn="just"/>
            <a:r>
              <a:rPr lang="en-US" sz="3100" dirty="0" smtClean="0">
                <a:cs typeface="Times New Roman" pitchFamily="18" charset="0"/>
              </a:rPr>
              <a:t>Poly </a:t>
            </a:r>
            <a:r>
              <a:rPr lang="en-US" sz="3100" dirty="0">
                <a:cs typeface="Times New Roman" pitchFamily="18" charset="0"/>
              </a:rPr>
              <a:t>means many and morph means form</a:t>
            </a:r>
            <a:r>
              <a:rPr lang="en-US" sz="3100" dirty="0" smtClean="0">
                <a:cs typeface="Times New Roman" pitchFamily="18" charset="0"/>
              </a:rPr>
              <a:t>.</a:t>
            </a:r>
          </a:p>
          <a:p>
            <a:pPr algn="just"/>
            <a:endParaRPr lang="en-US" sz="3100" dirty="0">
              <a:cs typeface="Times New Roman" pitchFamily="18" charset="0"/>
            </a:endParaRPr>
          </a:p>
          <a:p>
            <a:pPr algn="just"/>
            <a:r>
              <a:rPr lang="en-US" sz="3100" dirty="0" smtClean="0">
                <a:cs typeface="Times New Roman" pitchFamily="18" charset="0"/>
              </a:rPr>
              <a:t>For </a:t>
            </a:r>
            <a:r>
              <a:rPr lang="en-US" sz="3100" dirty="0">
                <a:cs typeface="Times New Roman" pitchFamily="18" charset="0"/>
              </a:rPr>
              <a:t>instance, Java supports different kinds </a:t>
            </a:r>
            <a:r>
              <a:rPr lang="en-US" sz="3100" dirty="0" smtClean="0">
                <a:cs typeface="Times New Roman" pitchFamily="18" charset="0"/>
              </a:rPr>
              <a:t>of </a:t>
            </a:r>
            <a:r>
              <a:rPr lang="en-US" sz="3100" dirty="0">
                <a:cs typeface="Times New Roman" pitchFamily="18" charset="0"/>
              </a:rPr>
              <a:t>polymorphism like </a:t>
            </a:r>
            <a:r>
              <a:rPr lang="en-US" sz="3100" dirty="0" smtClean="0">
                <a:cs typeface="Times New Roman" pitchFamily="18" charset="0"/>
              </a:rPr>
              <a:t>overloading</a:t>
            </a:r>
            <a:r>
              <a:rPr lang="en-US" sz="3100" dirty="0">
                <a:cs typeface="Times New Roman" pitchFamily="18" charset="0"/>
              </a:rPr>
              <a:t>, overriding, parametric etc</a:t>
            </a:r>
            <a:r>
              <a:rPr lang="en-US" sz="3100" dirty="0" smtClean="0">
                <a:cs typeface="Times New Roman" pitchFamily="18" charset="0"/>
              </a:rPr>
              <a:t>.</a:t>
            </a:r>
          </a:p>
          <a:p>
            <a:pPr algn="just"/>
            <a:endParaRPr lang="en-US" sz="3100" dirty="0">
              <a:cs typeface="Times New Roman" pitchFamily="18" charset="0"/>
            </a:endParaRPr>
          </a:p>
          <a:p>
            <a:pPr algn="just"/>
            <a:r>
              <a:rPr lang="en-US" sz="3100" dirty="0" smtClean="0">
                <a:cs typeface="Times New Roman" pitchFamily="18" charset="0"/>
              </a:rPr>
              <a:t>In </a:t>
            </a:r>
            <a:r>
              <a:rPr lang="en-US" sz="3100" dirty="0">
                <a:cs typeface="Times New Roman" pitchFamily="18" charset="0"/>
              </a:rPr>
              <a:t>overloading, the multiple methods having same name can appear in a class, but with different signature</a:t>
            </a:r>
            <a:r>
              <a:rPr lang="en-US" sz="3100" dirty="0" smtClean="0">
                <a:cs typeface="Times New Roman" pitchFamily="18" charset="0"/>
              </a:rPr>
              <a:t>.</a:t>
            </a:r>
          </a:p>
          <a:p>
            <a:pPr algn="just"/>
            <a:endParaRPr lang="en-US" sz="3100" dirty="0">
              <a:cs typeface="Times New Roman" pitchFamily="18" charset="0"/>
            </a:endParaRPr>
          </a:p>
          <a:p>
            <a:pPr algn="just"/>
            <a:r>
              <a:rPr lang="en-US" sz="3100" dirty="0" smtClean="0">
                <a:cs typeface="Times New Roman" pitchFamily="18" charset="0"/>
              </a:rPr>
              <a:t>Overriding </a:t>
            </a:r>
            <a:r>
              <a:rPr lang="en-US" sz="3100" dirty="0">
                <a:cs typeface="Times New Roman" pitchFamily="18" charset="0"/>
              </a:rPr>
              <a:t>is defining a method in a subclass with the same name and type signature as a method in its superclass and the </a:t>
            </a:r>
            <a:r>
              <a:rPr lang="en-US" sz="3100" dirty="0" err="1">
                <a:cs typeface="Times New Roman" pitchFamily="18" charset="0"/>
              </a:rPr>
              <a:t>overriden</a:t>
            </a:r>
            <a:r>
              <a:rPr lang="en-US" sz="3100" dirty="0">
                <a:cs typeface="Times New Roman" pitchFamily="18" charset="0"/>
              </a:rPr>
              <a:t> method is called at runtime based on the object at runtime. </a:t>
            </a:r>
          </a:p>
          <a:p>
            <a:endParaRPr lang="en-US" dirty="0"/>
          </a:p>
        </p:txBody>
      </p:sp>
    </p:spTree>
    <p:extLst>
      <p:ext uri="{BB962C8B-B14F-4D97-AF65-F5344CB8AC3E}">
        <p14:creationId xmlns:p14="http://schemas.microsoft.com/office/powerpoint/2010/main" val="3222428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ABSTRACTION</a:t>
            </a:r>
            <a:endParaRPr lang="en-US" b="1"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r>
              <a:rPr lang="en-IN" dirty="0"/>
              <a:t>Abstraction in OOP emphasizes what is important and what is not important at a particular level of detail.</a:t>
            </a:r>
          </a:p>
          <a:p>
            <a:endParaRPr lang="en-IN" dirty="0"/>
          </a:p>
          <a:p>
            <a:r>
              <a:rPr lang="en-IN" dirty="0"/>
              <a:t> Abstraction refers to the ability to make a class abstract at a level and define some of the behaviour at each level, relevant to the current perspective. </a:t>
            </a:r>
          </a:p>
          <a:p>
            <a:endParaRPr lang="en-IN" dirty="0"/>
          </a:p>
          <a:p>
            <a:r>
              <a:rPr lang="en-IN" dirty="0"/>
              <a:t>Abstraction allows the programmer to focus on few concepts at a time.</a:t>
            </a:r>
          </a:p>
          <a:p>
            <a:endParaRPr lang="en-IN" dirty="0"/>
          </a:p>
          <a:p>
            <a:r>
              <a:rPr lang="en-IN" dirty="0"/>
              <a:t> Java provides interfaces and abstract classes for describing abstract types. </a:t>
            </a:r>
          </a:p>
          <a:p>
            <a:endParaRPr lang="en-IN"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48</a:t>
            </a:fld>
            <a:endParaRPr lang="en-US"/>
          </a:p>
        </p:txBody>
      </p:sp>
    </p:spTree>
    <p:extLst>
      <p:ext uri="{BB962C8B-B14F-4D97-AF65-F5344CB8AC3E}">
        <p14:creationId xmlns:p14="http://schemas.microsoft.com/office/powerpoint/2010/main" val="3960964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MESSAGES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49</a:t>
            </a:fld>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772816"/>
            <a:ext cx="7944019"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8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a:t>
            </a:fld>
            <a:endParaRPr lang="en-US"/>
          </a:p>
        </p:txBody>
      </p:sp>
      <p:sp>
        <p:nvSpPr>
          <p:cNvPr id="6" name="Title 5"/>
          <p:cNvSpPr txBox="1">
            <a:spLocks noGrp="1"/>
          </p:cNvSpPr>
          <p:nvPr>
            <p:ph type="title"/>
          </p:nvPr>
        </p:nvSpPr>
        <p:spPr>
          <a:xfrm>
            <a:off x="107504" y="116632"/>
            <a:ext cx="8229600" cy="923330"/>
          </a:xfrm>
          <a:prstGeom prst="rect">
            <a:avLst/>
          </a:prstGeom>
          <a:noFill/>
        </p:spPr>
        <p:txBody>
          <a:bodyPr wrap="square" rtlCol="0">
            <a:spAutoFit/>
          </a:bodyPr>
          <a:lstStyle/>
          <a:p>
            <a:r>
              <a:rPr lang="en-US" sz="5400" b="1" dirty="0" smtClean="0">
                <a:solidFill>
                  <a:srgbClr val="FF0000"/>
                </a:solidFill>
              </a:rPr>
              <a:t>COURSE OUTCOMES</a:t>
            </a:r>
            <a:endParaRPr lang="en-US" sz="5400" b="1"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013578053"/>
              </p:ext>
            </p:extLst>
          </p:nvPr>
        </p:nvGraphicFramePr>
        <p:xfrm>
          <a:off x="539552" y="1124744"/>
          <a:ext cx="8136904" cy="5178981"/>
        </p:xfrm>
        <a:graphic>
          <a:graphicData uri="http://schemas.openxmlformats.org/drawingml/2006/table">
            <a:tbl>
              <a:tblPr firstRow="1" bandRow="1">
                <a:tableStyleId>{5C22544A-7EE6-4342-B048-85BDC9FD1C3A}</a:tableStyleId>
              </a:tblPr>
              <a:tblGrid>
                <a:gridCol w="1528588"/>
                <a:gridCol w="6608316"/>
              </a:tblGrid>
              <a:tr h="554691">
                <a:tc>
                  <a:txBody>
                    <a:bodyPr/>
                    <a:lstStyle/>
                    <a:p>
                      <a:pPr algn="ctr"/>
                      <a:r>
                        <a:rPr lang="en-US" sz="2800" dirty="0" smtClean="0">
                          <a:solidFill>
                            <a:schemeClr val="tx1"/>
                          </a:solidFill>
                        </a:rPr>
                        <a:t>CO</a:t>
                      </a:r>
                      <a:endParaRPr lang="en-US" sz="2800" dirty="0">
                        <a:solidFill>
                          <a:schemeClr val="tx1"/>
                        </a:solidFill>
                      </a:endParaRPr>
                    </a:p>
                  </a:txBody>
                  <a:tcPr/>
                </a:tc>
                <a:tc>
                  <a:txBody>
                    <a:bodyPr/>
                    <a:lstStyle/>
                    <a:p>
                      <a:pPr algn="ctr"/>
                      <a:r>
                        <a:rPr lang="en-US" sz="2800" dirty="0" smtClean="0">
                          <a:solidFill>
                            <a:schemeClr val="tx1"/>
                          </a:solidFill>
                        </a:rPr>
                        <a:t>DESCRIPTION</a:t>
                      </a:r>
                      <a:endParaRPr lang="en-US" sz="2800" dirty="0">
                        <a:solidFill>
                          <a:schemeClr val="tx1"/>
                        </a:solidFill>
                      </a:endParaRPr>
                    </a:p>
                  </a:txBody>
                  <a:tcPr/>
                </a:tc>
              </a:tr>
              <a:tr h="770715">
                <a:tc>
                  <a:txBody>
                    <a:bodyPr/>
                    <a:lstStyle/>
                    <a:p>
                      <a:r>
                        <a:rPr lang="en-US" sz="2000" b="1" dirty="0" smtClean="0"/>
                        <a:t>CO 1</a:t>
                      </a:r>
                      <a:endParaRPr lang="en-US" sz="2000" b="1" dirty="0"/>
                    </a:p>
                  </a:txBody>
                  <a:tcPr/>
                </a:tc>
                <a:tc>
                  <a:txBody>
                    <a:bodyPr/>
                    <a:lstStyle/>
                    <a:p>
                      <a:r>
                        <a:rPr lang="en-IN" sz="2000" b="1" i="0" u="none" strike="noStrike" kern="1200" baseline="0" dirty="0" smtClean="0">
                          <a:solidFill>
                            <a:schemeClr val="dk1"/>
                          </a:solidFill>
                          <a:latin typeface="+mn-lt"/>
                          <a:ea typeface="+mn-ea"/>
                          <a:cs typeface="+mn-cs"/>
                        </a:rPr>
                        <a:t>Understand the basics object model for System development.</a:t>
                      </a:r>
                      <a:endParaRPr lang="en-US" sz="2000" b="1" dirty="0"/>
                    </a:p>
                  </a:txBody>
                  <a:tcPr/>
                </a:tc>
              </a:tr>
              <a:tr h="770715">
                <a:tc>
                  <a:txBody>
                    <a:bodyPr/>
                    <a:lstStyle/>
                    <a:p>
                      <a:r>
                        <a:rPr lang="en-US" sz="2000" b="1" dirty="0" smtClean="0"/>
                        <a:t>CO 2 </a:t>
                      </a:r>
                      <a:endParaRPr lang="en-US" sz="2000" b="1" dirty="0"/>
                    </a:p>
                  </a:txBody>
                  <a:tcPr/>
                </a:tc>
                <a:tc>
                  <a:txBody>
                    <a:bodyPr/>
                    <a:lstStyle/>
                    <a:p>
                      <a:r>
                        <a:rPr lang="en-IN" sz="2000" b="1" i="0" u="none" strike="noStrike" kern="1200" baseline="0" dirty="0" smtClean="0">
                          <a:solidFill>
                            <a:schemeClr val="dk1"/>
                          </a:solidFill>
                          <a:latin typeface="+mn-lt"/>
                          <a:ea typeface="+mn-ea"/>
                          <a:cs typeface="+mn-cs"/>
                        </a:rPr>
                        <a:t>Understand the object Oriented Methodologies</a:t>
                      </a:r>
                      <a:endParaRPr lang="en-US" sz="2000" b="1" dirty="0"/>
                    </a:p>
                  </a:txBody>
                  <a:tcPr/>
                </a:tc>
              </a:tr>
              <a:tr h="770715">
                <a:tc>
                  <a:txBody>
                    <a:bodyPr/>
                    <a:lstStyle/>
                    <a:p>
                      <a:r>
                        <a:rPr lang="en-US" sz="2000" b="1" dirty="0" smtClean="0"/>
                        <a:t>CO 3 </a:t>
                      </a:r>
                      <a:endParaRPr lang="en-US" sz="2000" b="1" dirty="0"/>
                    </a:p>
                  </a:txBody>
                  <a:tcPr/>
                </a:tc>
                <a:tc>
                  <a:txBody>
                    <a:bodyPr/>
                    <a:lstStyle/>
                    <a:p>
                      <a:r>
                        <a:rPr lang="en-IN" sz="2000" b="1" i="0" u="none" strike="noStrike" kern="1200" baseline="0" dirty="0" smtClean="0">
                          <a:solidFill>
                            <a:schemeClr val="dk1"/>
                          </a:solidFill>
                          <a:latin typeface="+mn-lt"/>
                          <a:ea typeface="+mn-ea"/>
                          <a:cs typeface="+mn-cs"/>
                        </a:rPr>
                        <a:t>Express software design with UML diagrams.</a:t>
                      </a:r>
                      <a:endParaRPr lang="en-US" sz="2000" b="1" dirty="0"/>
                    </a:p>
                  </a:txBody>
                  <a:tcPr/>
                </a:tc>
              </a:tr>
              <a:tr h="770715">
                <a:tc>
                  <a:txBody>
                    <a:bodyPr/>
                    <a:lstStyle/>
                    <a:p>
                      <a:r>
                        <a:rPr lang="en-US" sz="2000" b="1" dirty="0" smtClean="0"/>
                        <a:t>CO 4</a:t>
                      </a:r>
                      <a:endParaRPr lang="en-US" sz="2000" b="1" dirty="0"/>
                    </a:p>
                  </a:txBody>
                  <a:tcPr/>
                </a:tc>
                <a:tc>
                  <a:txBody>
                    <a:bodyPr/>
                    <a:lstStyle/>
                    <a:p>
                      <a:r>
                        <a:rPr lang="en-IN" sz="2000" b="1" i="0" u="none" strike="noStrike" kern="1200" baseline="0" dirty="0" smtClean="0">
                          <a:solidFill>
                            <a:schemeClr val="dk1"/>
                          </a:solidFill>
                          <a:latin typeface="+mn-lt"/>
                          <a:ea typeface="+mn-ea"/>
                          <a:cs typeface="+mn-cs"/>
                        </a:rPr>
                        <a:t>Understand the concept of Relationships.</a:t>
                      </a:r>
                      <a:endParaRPr lang="en-US" sz="2000" b="1" dirty="0"/>
                    </a:p>
                  </a:txBody>
                  <a:tcPr/>
                </a:tc>
              </a:tr>
              <a:tr h="770715">
                <a:tc>
                  <a:txBody>
                    <a:bodyPr/>
                    <a:lstStyle/>
                    <a:p>
                      <a:r>
                        <a:rPr lang="en-US" sz="2000" b="1" dirty="0" smtClean="0"/>
                        <a:t>CO 5 </a:t>
                      </a:r>
                      <a:endParaRPr lang="en-US" sz="2000" b="1" dirty="0"/>
                    </a:p>
                  </a:txBody>
                  <a:tcPr/>
                </a:tc>
                <a:tc>
                  <a:txBody>
                    <a:bodyPr/>
                    <a:lstStyle/>
                    <a:p>
                      <a:r>
                        <a:rPr lang="en-IN" sz="2000" b="1" i="0" u="none" strike="noStrike" kern="1200" baseline="0" dirty="0" smtClean="0">
                          <a:solidFill>
                            <a:schemeClr val="dk1"/>
                          </a:solidFill>
                          <a:latin typeface="+mn-lt"/>
                          <a:ea typeface="+mn-ea"/>
                          <a:cs typeface="+mn-cs"/>
                        </a:rPr>
                        <a:t>Design software applications using OO concepts</a:t>
                      </a:r>
                    </a:p>
                    <a:p>
                      <a:endParaRPr lang="en-US" sz="2000" b="1" dirty="0"/>
                    </a:p>
                  </a:txBody>
                  <a:tcPr/>
                </a:tc>
              </a:tr>
              <a:tr h="770715">
                <a:tc>
                  <a:txBody>
                    <a:bodyPr/>
                    <a:lstStyle/>
                    <a:p>
                      <a:r>
                        <a:rPr lang="en-US" sz="2000" b="1" dirty="0" smtClean="0"/>
                        <a:t>CO 6 </a:t>
                      </a:r>
                      <a:endParaRPr lang="en-US" sz="2000" b="1" dirty="0"/>
                    </a:p>
                  </a:txBody>
                  <a:tcPr/>
                </a:tc>
                <a:tc>
                  <a:txBody>
                    <a:bodyPr/>
                    <a:lstStyle/>
                    <a:p>
                      <a:r>
                        <a:rPr lang="en-IN" sz="2000" b="1" i="0" u="none" strike="noStrike" kern="1200" baseline="0" dirty="0" smtClean="0">
                          <a:solidFill>
                            <a:schemeClr val="dk1"/>
                          </a:solidFill>
                          <a:latin typeface="+mn-lt"/>
                          <a:ea typeface="+mn-ea"/>
                          <a:cs typeface="+mn-cs"/>
                        </a:rPr>
                        <a:t>Understand the various testing methodologies for OO software.</a:t>
                      </a:r>
                      <a:endParaRPr lang="en-US" sz="2000" b="1" dirty="0"/>
                    </a:p>
                  </a:txBody>
                  <a:tcPr/>
                </a:tc>
              </a:tr>
            </a:tbl>
          </a:graphicData>
        </a:graphic>
      </p:graphicFrame>
    </p:spTree>
    <p:extLst>
      <p:ext uri="{BB962C8B-B14F-4D97-AF65-F5344CB8AC3E}">
        <p14:creationId xmlns:p14="http://schemas.microsoft.com/office/powerpoint/2010/main" val="7791185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CLASS HIERARCHY</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50</a:t>
            </a:fld>
            <a:endParaRPr lang="en-US"/>
          </a:p>
        </p:txBody>
      </p:sp>
      <p:pic>
        <p:nvPicPr>
          <p:cNvPr id="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8424936"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052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51</a:t>
            </a:fld>
            <a:endParaRPr lang="en-US"/>
          </a:p>
        </p:txBody>
      </p:sp>
      <p:pic>
        <p:nvPicPr>
          <p:cNvPr id="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67" y="1484784"/>
            <a:ext cx="9111533"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155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RELATIONSHIPS</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kern="0" dirty="0">
                <a:solidFill>
                  <a:srgbClr val="000000"/>
                </a:solidFill>
              </a:rPr>
              <a:t>Objects do not exist in isolation from one another</a:t>
            </a:r>
          </a:p>
          <a:p>
            <a:r>
              <a:rPr lang="en-US" kern="0" dirty="0">
                <a:solidFill>
                  <a:srgbClr val="000000"/>
                </a:solidFill>
              </a:rPr>
              <a:t>A relationship represents a connection among </a:t>
            </a:r>
            <a:r>
              <a:rPr lang="en-US" kern="0" dirty="0" smtClean="0">
                <a:solidFill>
                  <a:srgbClr val="000000"/>
                </a:solidFill>
              </a:rPr>
              <a:t>things</a:t>
            </a:r>
          </a:p>
          <a:p>
            <a:r>
              <a:rPr lang="en-IN" kern="0" dirty="0">
                <a:solidFill>
                  <a:srgbClr val="000000"/>
                </a:solidFill>
              </a:rPr>
              <a:t>Class diagrams show classes and their relationships</a:t>
            </a:r>
          </a:p>
          <a:p>
            <a:pPr lvl="1"/>
            <a:r>
              <a:rPr lang="en-US" b="1" kern="0" dirty="0" smtClean="0">
                <a:solidFill>
                  <a:srgbClr val="000000"/>
                </a:solidFill>
              </a:rPr>
              <a:t>Association</a:t>
            </a:r>
          </a:p>
          <a:p>
            <a:pPr lvl="1"/>
            <a:r>
              <a:rPr lang="en-US" b="1" kern="0" dirty="0" smtClean="0">
                <a:solidFill>
                  <a:srgbClr val="000000"/>
                </a:solidFill>
              </a:rPr>
              <a:t>Aggregation</a:t>
            </a:r>
          </a:p>
          <a:p>
            <a:pPr lvl="1"/>
            <a:r>
              <a:rPr lang="en-US" kern="0" dirty="0" smtClean="0">
                <a:solidFill>
                  <a:srgbClr val="000000"/>
                </a:solidFill>
              </a:rPr>
              <a:t>Instantiation</a:t>
            </a:r>
          </a:p>
          <a:p>
            <a:pPr lvl="1"/>
            <a:r>
              <a:rPr lang="en-US" kern="0" dirty="0" smtClean="0">
                <a:solidFill>
                  <a:srgbClr val="000000"/>
                </a:solidFill>
              </a:rPr>
              <a:t>Using</a:t>
            </a:r>
          </a:p>
          <a:p>
            <a:pPr lvl="1"/>
            <a:r>
              <a:rPr lang="en-US" kern="0" dirty="0" smtClean="0">
                <a:solidFill>
                  <a:srgbClr val="000000"/>
                </a:solidFill>
              </a:rPr>
              <a:t>Inheritance</a:t>
            </a:r>
            <a:endParaRPr lang="en-US" kern="0" dirty="0">
              <a:solidFill>
                <a:srgbClr val="00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52</a:t>
            </a:fld>
            <a:endParaRPr lang="en-US"/>
          </a:p>
        </p:txBody>
      </p:sp>
    </p:spTree>
    <p:extLst>
      <p:ext uri="{BB962C8B-B14F-4D97-AF65-F5344CB8AC3E}">
        <p14:creationId xmlns:p14="http://schemas.microsoft.com/office/powerpoint/2010/main" val="2028130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53</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00" y="404664"/>
            <a:ext cx="7927675"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047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54</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548680"/>
            <a:ext cx="7341795"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16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ASSOCIATIONS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55</a:t>
            </a:fld>
            <a:endParaRPr lang="en-US"/>
          </a:p>
        </p:txBody>
      </p:sp>
      <p:sp>
        <p:nvSpPr>
          <p:cNvPr id="6" name="Content Placeholder 5"/>
          <p:cNvSpPr>
            <a:spLocks noGrp="1"/>
          </p:cNvSpPr>
          <p:nvPr>
            <p:ph idx="1"/>
          </p:nvPr>
        </p:nvSpPr>
        <p:spPr>
          <a:xfrm>
            <a:off x="395536" y="1268760"/>
            <a:ext cx="8229600" cy="4752528"/>
          </a:xfrm>
        </p:spPr>
        <p:txBody>
          <a:bodyPr/>
          <a:lstStyle/>
          <a:p>
            <a:r>
              <a:rPr lang="en-US" kern="0" dirty="0">
                <a:solidFill>
                  <a:srgbClr val="000000"/>
                </a:solidFill>
                <a:cs typeface="Arial"/>
              </a:rPr>
              <a:t>Associations are semantic connections between classes.</a:t>
            </a:r>
          </a:p>
          <a:p>
            <a:pPr lvl="1">
              <a:lnSpc>
                <a:spcPct val="90000"/>
              </a:lnSpc>
              <a:buClr>
                <a:srgbClr val="9999CC"/>
              </a:buClr>
              <a:buSzPct val="80000"/>
              <a:buFont typeface="Wingdings" pitchFamily="2" charset="2"/>
              <a:buChar char="¨"/>
              <a:defRPr/>
            </a:pPr>
            <a:r>
              <a:rPr lang="en-US" sz="2400" kern="0" dirty="0">
                <a:solidFill>
                  <a:srgbClr val="000000"/>
                </a:solidFill>
                <a:cs typeface="Arial"/>
              </a:rPr>
              <a:t>If there is a link between two objects, there must be an association between the classes of those objects.</a:t>
            </a:r>
          </a:p>
          <a:p>
            <a:pPr lvl="1">
              <a:lnSpc>
                <a:spcPct val="90000"/>
              </a:lnSpc>
              <a:buClr>
                <a:srgbClr val="9999CC"/>
              </a:buClr>
              <a:buSzPct val="80000"/>
              <a:buFont typeface="Wingdings" pitchFamily="2" charset="2"/>
              <a:buChar char="¨"/>
              <a:defRPr/>
            </a:pPr>
            <a:r>
              <a:rPr lang="en-US" sz="2400" kern="0" dirty="0">
                <a:solidFill>
                  <a:srgbClr val="000000"/>
                </a:solidFill>
                <a:cs typeface="Arial"/>
              </a:rPr>
              <a:t>Links are instances of associations just as objects are instances of classes.</a:t>
            </a:r>
          </a:p>
          <a:p>
            <a:endParaRPr 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743925"/>
            <a:ext cx="5334000"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650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56</a:t>
            </a:fld>
            <a:endParaRPr lang="en-US"/>
          </a:p>
        </p:txBody>
      </p:sp>
      <p:sp>
        <p:nvSpPr>
          <p:cNvPr id="2" name="Content Placeholder 1"/>
          <p:cNvSpPr>
            <a:spLocks noGrp="1"/>
          </p:cNvSpPr>
          <p:nvPr>
            <p:ph idx="1"/>
          </p:nvPr>
        </p:nvSpPr>
        <p:spPr>
          <a:xfrm>
            <a:off x="179512" y="332656"/>
            <a:ext cx="8280920" cy="4608512"/>
          </a:xfrm>
        </p:spPr>
        <p:txBody>
          <a:bodyPr>
            <a:normAutofit fontScale="92500"/>
          </a:bodyPr>
          <a:lstStyle/>
          <a:p>
            <a:r>
              <a:rPr lang="en-US" dirty="0"/>
              <a:t>Associations may optionally have the </a:t>
            </a:r>
            <a:r>
              <a:rPr lang="en-US" dirty="0" smtClean="0"/>
              <a:t>following</a:t>
            </a:r>
            <a:r>
              <a:rPr lang="en-US" dirty="0"/>
              <a:t>:</a:t>
            </a:r>
          </a:p>
          <a:p>
            <a:pPr marL="730081" lvl="1" indent="-272988" eaLnBrk="0" hangingPunct="0">
              <a:buClr>
                <a:schemeClr val="accent2"/>
              </a:buClr>
              <a:buSzPct val="90000"/>
              <a:buFont typeface="Wingdings" pitchFamily="2" charset="2"/>
              <a:buChar char=""/>
              <a:defRPr/>
            </a:pPr>
            <a:r>
              <a:rPr lang="en-US" sz="2000" dirty="0"/>
              <a:t>Association name</a:t>
            </a:r>
          </a:p>
          <a:p>
            <a:pPr marL="1200097" lvl="2" indent="-285750">
              <a:lnSpc>
                <a:spcPct val="90000"/>
              </a:lnSpc>
              <a:buClr>
                <a:srgbClr val="9999CC"/>
              </a:buClr>
              <a:buSzPct val="80000"/>
              <a:buFont typeface="Wingdings" pitchFamily="2" charset="2"/>
              <a:buChar char="¨"/>
              <a:defRPr/>
            </a:pPr>
            <a:r>
              <a:rPr lang="en-US" sz="2000" kern="0" dirty="0">
                <a:solidFill>
                  <a:srgbClr val="000000"/>
                </a:solidFill>
                <a:cs typeface="Arial"/>
              </a:rPr>
              <a:t>may be prefixed or </a:t>
            </a:r>
            <a:r>
              <a:rPr lang="en-US" sz="2000" kern="0" dirty="0" smtClean="0">
                <a:solidFill>
                  <a:srgbClr val="000000"/>
                </a:solidFill>
                <a:cs typeface="Arial"/>
              </a:rPr>
              <a:t>post fixed </a:t>
            </a:r>
            <a:r>
              <a:rPr lang="en-US" sz="2000" kern="0" dirty="0">
                <a:solidFill>
                  <a:srgbClr val="000000"/>
                </a:solidFill>
                <a:cs typeface="Arial"/>
              </a:rPr>
              <a:t>with a small black arrowhead to indicate the direction in which the name should be read;</a:t>
            </a:r>
          </a:p>
          <a:p>
            <a:pPr marL="1200097" lvl="2" indent="-285750">
              <a:lnSpc>
                <a:spcPct val="90000"/>
              </a:lnSpc>
              <a:buClr>
                <a:srgbClr val="9999CC"/>
              </a:buClr>
              <a:buSzPct val="80000"/>
              <a:buFont typeface="Wingdings" pitchFamily="2" charset="2"/>
              <a:buChar char="¨"/>
              <a:defRPr/>
            </a:pPr>
            <a:r>
              <a:rPr lang="en-US" sz="2000" kern="0" dirty="0">
                <a:solidFill>
                  <a:srgbClr val="000000"/>
                </a:solidFill>
                <a:cs typeface="Arial"/>
              </a:rPr>
              <a:t>should be a verb or verb phrase;</a:t>
            </a:r>
          </a:p>
          <a:p>
            <a:pPr marL="730081" lvl="1" indent="-272988" eaLnBrk="0" hangingPunct="0">
              <a:buClr>
                <a:schemeClr val="accent2"/>
              </a:buClr>
              <a:buSzPct val="90000"/>
              <a:buFont typeface="Wingdings" pitchFamily="2" charset="2"/>
              <a:buChar char=""/>
              <a:defRPr/>
            </a:pPr>
            <a:r>
              <a:rPr lang="en-US" sz="2000" dirty="0"/>
              <a:t>Role names</a:t>
            </a:r>
          </a:p>
          <a:p>
            <a:pPr marL="1200097" lvl="2" indent="-285750">
              <a:lnSpc>
                <a:spcPct val="90000"/>
              </a:lnSpc>
              <a:buClr>
                <a:srgbClr val="9999CC"/>
              </a:buClr>
              <a:buSzPct val="80000"/>
              <a:buFont typeface="Wingdings" pitchFamily="2" charset="2"/>
              <a:buChar char="¨"/>
              <a:defRPr/>
            </a:pPr>
            <a:r>
              <a:rPr lang="en-US" sz="2000" kern="0" dirty="0">
                <a:solidFill>
                  <a:srgbClr val="000000"/>
                </a:solidFill>
                <a:cs typeface="Arial"/>
              </a:rPr>
              <a:t>on one or both association ends;</a:t>
            </a:r>
          </a:p>
          <a:p>
            <a:pPr marL="1200097" lvl="2" indent="-285750">
              <a:lnSpc>
                <a:spcPct val="90000"/>
              </a:lnSpc>
              <a:buClr>
                <a:srgbClr val="9999CC"/>
              </a:buClr>
              <a:buSzPct val="80000"/>
              <a:buFont typeface="Wingdings" pitchFamily="2" charset="2"/>
              <a:buChar char="¨"/>
              <a:defRPr/>
            </a:pPr>
            <a:r>
              <a:rPr lang="en-US" sz="2000" kern="0" dirty="0">
                <a:solidFill>
                  <a:srgbClr val="000000"/>
                </a:solidFill>
                <a:cs typeface="Arial"/>
              </a:rPr>
              <a:t>should be a noun or noun phrase describing the semantics of the role;</a:t>
            </a:r>
          </a:p>
          <a:p>
            <a:pPr marL="730081" lvl="1" indent="-272988" eaLnBrk="0" hangingPunct="0">
              <a:buClr>
                <a:schemeClr val="accent2"/>
              </a:buClr>
              <a:buSzPct val="90000"/>
              <a:buFont typeface="Wingdings" pitchFamily="2" charset="2"/>
              <a:buChar char=""/>
              <a:defRPr/>
            </a:pPr>
            <a:r>
              <a:rPr lang="en-US" sz="2000" dirty="0"/>
              <a:t>Multiplicity</a:t>
            </a:r>
          </a:p>
          <a:p>
            <a:pPr marL="1187228" lvl="2" indent="-272988" eaLnBrk="0" hangingPunct="0">
              <a:buClr>
                <a:schemeClr val="accent2"/>
              </a:buClr>
              <a:buSzPct val="90000"/>
              <a:buFont typeface="Wingdings" pitchFamily="2" charset="2"/>
              <a:buChar char=""/>
              <a:defRPr/>
            </a:pPr>
            <a:r>
              <a:rPr lang="en-US" sz="2000" kern="0" dirty="0">
                <a:solidFill>
                  <a:srgbClr val="000000"/>
                </a:solidFill>
                <a:cs typeface="Arial"/>
              </a:rPr>
              <a:t>The number of objects that can participate in an instantiated relation</a:t>
            </a:r>
          </a:p>
          <a:p>
            <a:pPr marL="730081" lvl="1" indent="-272988" eaLnBrk="0" hangingPunct="0">
              <a:buClr>
                <a:schemeClr val="accent2"/>
              </a:buClr>
              <a:buSzPct val="90000"/>
              <a:buFont typeface="Wingdings" pitchFamily="2" charset="2"/>
              <a:buChar char=""/>
              <a:defRPr/>
            </a:pPr>
            <a:r>
              <a:rPr lang="en-US" sz="2000" dirty="0" smtClean="0"/>
              <a:t>Navigability</a:t>
            </a:r>
          </a:p>
          <a:p>
            <a:pPr marL="1130131" lvl="2" indent="-272988" eaLnBrk="0" hangingPunct="0">
              <a:buClr>
                <a:schemeClr val="accent2"/>
              </a:buClr>
              <a:buSzPct val="90000"/>
              <a:buFont typeface="Wingdings" pitchFamily="2" charset="2"/>
              <a:buChar char=""/>
              <a:defRPr/>
            </a:pPr>
            <a:r>
              <a:rPr lang="en-US" sz="2100" kern="0" dirty="0">
                <a:solidFill>
                  <a:srgbClr val="000000"/>
                </a:solidFill>
                <a:cs typeface="Arial"/>
              </a:rPr>
              <a:t>When objects need to know about other objects to call their operations</a:t>
            </a:r>
          </a:p>
          <a:p>
            <a:pPr marL="730081" lvl="1" indent="-272988" eaLnBrk="0" hangingPunct="0">
              <a:buClr>
                <a:schemeClr val="accent2"/>
              </a:buClr>
              <a:buSzPct val="90000"/>
              <a:buFont typeface="Wingdings" pitchFamily="2" charset="2"/>
              <a:buChar char=""/>
              <a:defRPr/>
            </a:pPr>
            <a:endParaRPr lang="en-US" sz="2000" dirty="0"/>
          </a:p>
          <a:p>
            <a:pPr marL="0" indent="0">
              <a:buNone/>
            </a:pPr>
            <a:endParaRPr 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12" y="4869160"/>
            <a:ext cx="8916881" cy="181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84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solidFill>
                  <a:srgbClr val="FF0000"/>
                </a:solidFill>
              </a:rPr>
              <a:t>AGGREGATION</a:t>
            </a:r>
            <a:endParaRPr lang="en-US" b="1" dirty="0">
              <a:solidFill>
                <a:srgbClr val="FF0000"/>
              </a:solidFill>
            </a:endParaRPr>
          </a:p>
        </p:txBody>
      </p:sp>
      <p:sp>
        <p:nvSpPr>
          <p:cNvPr id="7" name="Content Placeholder 6"/>
          <p:cNvSpPr>
            <a:spLocks noGrp="1"/>
          </p:cNvSpPr>
          <p:nvPr>
            <p:ph idx="1"/>
          </p:nvPr>
        </p:nvSpPr>
        <p:spPr/>
        <p:txBody>
          <a:bodyPr/>
          <a:lstStyle/>
          <a:p>
            <a:r>
              <a:rPr lang="en-US" dirty="0"/>
              <a:t>Specialized form of association in which a whole is related to its part(s)</a:t>
            </a:r>
          </a:p>
          <a:p>
            <a:r>
              <a:rPr lang="en-US" dirty="0"/>
              <a:t>Represented by </a:t>
            </a:r>
            <a:r>
              <a:rPr lang="en-US" i="1" dirty="0"/>
              <a:t>a-part-of</a:t>
            </a:r>
            <a:r>
              <a:rPr lang="en-US" dirty="0"/>
              <a:t> relationship</a:t>
            </a:r>
          </a:p>
          <a:p>
            <a:r>
              <a:rPr lang="en-US" dirty="0"/>
              <a:t>Denoted by placing a diamond nearest the class representing the aggregation</a:t>
            </a:r>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57</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1128"/>
            <a:ext cx="737235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3625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smtClean="0">
                <a:solidFill>
                  <a:srgbClr val="FF0000"/>
                </a:solidFill>
              </a:rPr>
              <a:t>OBJECT CONTAINMENT</a:t>
            </a:r>
            <a:endParaRPr lang="en-US" dirty="0">
              <a:solidFill>
                <a:srgbClr val="FF0000"/>
              </a:solidFill>
            </a:endParaRPr>
          </a:p>
        </p:txBody>
      </p:sp>
      <p:sp>
        <p:nvSpPr>
          <p:cNvPr id="6" name="Content Placeholder 5"/>
          <p:cNvSpPr>
            <a:spLocks noGrp="1"/>
          </p:cNvSpPr>
          <p:nvPr>
            <p:ph idx="1"/>
          </p:nvPr>
        </p:nvSpPr>
        <p:spPr/>
        <p:txBody>
          <a:bodyPr/>
          <a:lstStyle/>
          <a:p>
            <a:r>
              <a:rPr lang="en-IN" dirty="0"/>
              <a:t>Objects that contain other objects are called </a:t>
            </a:r>
            <a:r>
              <a:rPr lang="en-IN" i="1" dirty="0"/>
              <a:t>complex</a:t>
            </a:r>
            <a:r>
              <a:rPr lang="en-IN" dirty="0"/>
              <a:t> or </a:t>
            </a:r>
            <a:r>
              <a:rPr lang="en-IN" i="1" dirty="0"/>
              <a:t>composite</a:t>
            </a:r>
            <a:r>
              <a:rPr lang="en-IN" dirty="0"/>
              <a:t> objects. There can be multiple levels of containment, forming a </a:t>
            </a:r>
            <a:r>
              <a:rPr lang="en-IN" b="1" dirty="0"/>
              <a:t>containment hierarchy</a:t>
            </a:r>
            <a:r>
              <a:rPr lang="en-IN" dirty="0"/>
              <a:t> among objects.</a:t>
            </a:r>
          </a:p>
          <a:p>
            <a:r>
              <a:rPr lang="en-US" dirty="0"/>
              <a:t>Example: A bicycle design database:</a:t>
            </a:r>
            <a:br>
              <a:rPr lang="en-US" dirty="0"/>
            </a:br>
            <a:r>
              <a:rPr lang="en-IN" dirty="0"/>
              <a:t/>
            </a:r>
            <a:br>
              <a:rPr lang="en-IN" dirty="0"/>
            </a:b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58</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4221088"/>
            <a:ext cx="4968552"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707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OBJECT CONTAINMENT</a:t>
            </a:r>
            <a:endParaRPr lang="en-US" dirty="0">
              <a:solidFill>
                <a:srgbClr val="FF0000"/>
              </a:solidFill>
            </a:endParaRPr>
          </a:p>
        </p:txBody>
      </p:sp>
      <p:sp>
        <p:nvSpPr>
          <p:cNvPr id="3" name="Content Placeholder 2"/>
          <p:cNvSpPr>
            <a:spLocks noGrp="1"/>
          </p:cNvSpPr>
          <p:nvPr>
            <p:ph idx="1"/>
          </p:nvPr>
        </p:nvSpPr>
        <p:spPr>
          <a:xfrm>
            <a:off x="467544" y="1844824"/>
            <a:ext cx="8229600" cy="4277072"/>
          </a:xfrm>
        </p:spPr>
        <p:txBody>
          <a:bodyPr/>
          <a:lstStyle/>
          <a:p>
            <a:pPr lvl="0"/>
            <a:r>
              <a:rPr lang="en-IN" dirty="0"/>
              <a:t>Containment allows data to be viewed at </a:t>
            </a:r>
            <a:r>
              <a:rPr lang="en-IN" dirty="0" smtClean="0"/>
              <a:t>different granularities </a:t>
            </a:r>
            <a:r>
              <a:rPr lang="en-IN" dirty="0"/>
              <a:t>by different users</a:t>
            </a:r>
            <a:r>
              <a:rPr lang="en-IN" dirty="0" smtClean="0"/>
              <a:t>.</a:t>
            </a:r>
          </a:p>
          <a:p>
            <a:r>
              <a:rPr lang="en-IN" dirty="0"/>
              <a:t>E.g., </a:t>
            </a:r>
            <a:r>
              <a:rPr lang="en-IN" i="1" dirty="0"/>
              <a:t>wheel</a:t>
            </a:r>
            <a:r>
              <a:rPr lang="en-IN" dirty="0"/>
              <a:t> by wheel designer but </a:t>
            </a:r>
            <a:r>
              <a:rPr lang="en-IN" i="1" dirty="0"/>
              <a:t>bicycle</a:t>
            </a:r>
            <a:r>
              <a:rPr lang="en-IN" dirty="0"/>
              <a:t> by a </a:t>
            </a:r>
            <a:r>
              <a:rPr lang="en-IN" dirty="0" smtClean="0"/>
              <a:t>sales person. The </a:t>
            </a:r>
            <a:r>
              <a:rPr lang="en-IN" dirty="0"/>
              <a:t>containment hierarchy is used to find all objects contained in a </a:t>
            </a:r>
            <a:r>
              <a:rPr lang="en-IN" i="1" dirty="0"/>
              <a:t>bicycle</a:t>
            </a:r>
            <a:r>
              <a:rPr lang="en-IN" dirty="0"/>
              <a:t> object.</a:t>
            </a:r>
          </a:p>
          <a:p>
            <a:pPr marL="0" lvl="0" indent="0">
              <a:buNone/>
            </a:pP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59</a:t>
            </a:fld>
            <a:endParaRPr lang="en-US"/>
          </a:p>
        </p:txBody>
      </p:sp>
    </p:spTree>
    <p:extLst>
      <p:ext uri="{BB962C8B-B14F-4D97-AF65-F5344CB8AC3E}">
        <p14:creationId xmlns:p14="http://schemas.microsoft.com/office/powerpoint/2010/main" val="381958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00808"/>
            <a:ext cx="8229600" cy="1143000"/>
          </a:xfrm>
        </p:spPr>
        <p:txBody>
          <a:bodyPr>
            <a:normAutofit/>
          </a:bodyPr>
          <a:lstStyle/>
          <a:p>
            <a:r>
              <a:rPr lang="en-US" sz="6000" b="1" dirty="0" smtClean="0">
                <a:solidFill>
                  <a:srgbClr val="FF0000"/>
                </a:solidFill>
              </a:rPr>
              <a:t>UNIT 1</a:t>
            </a:r>
            <a:endParaRPr lang="en-US" sz="6000" b="1" dirty="0">
              <a:solidFill>
                <a:srgbClr val="FF0000"/>
              </a:solidFill>
            </a:endParaRPr>
          </a:p>
        </p:txBody>
      </p:sp>
      <p:sp>
        <p:nvSpPr>
          <p:cNvPr id="3" name="Content Placeholder 2"/>
          <p:cNvSpPr>
            <a:spLocks noGrp="1"/>
          </p:cNvSpPr>
          <p:nvPr>
            <p:ph idx="1"/>
          </p:nvPr>
        </p:nvSpPr>
        <p:spPr>
          <a:xfrm>
            <a:off x="539552" y="3140968"/>
            <a:ext cx="8229600" cy="1540768"/>
          </a:xfrm>
        </p:spPr>
        <p:txBody>
          <a:bodyPr>
            <a:normAutofit/>
          </a:bodyPr>
          <a:lstStyle/>
          <a:p>
            <a:pPr marL="0" indent="0" algn="ctr">
              <a:buNone/>
            </a:pPr>
            <a:r>
              <a:rPr lang="en-IN" sz="4400" b="1" dirty="0"/>
              <a:t>AN OVERVIEW OF OBJECT ORIENTED SYSTEM DEVELOPMENT</a:t>
            </a:r>
            <a:endParaRPr lang="en-US" sz="4400"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a:t>
            </a:fld>
            <a:endParaRPr lang="en-US"/>
          </a:p>
        </p:txBody>
      </p:sp>
    </p:spTree>
    <p:extLst>
      <p:ext uri="{BB962C8B-B14F-4D97-AF65-F5344CB8AC3E}">
        <p14:creationId xmlns:p14="http://schemas.microsoft.com/office/powerpoint/2010/main" val="981951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1143000"/>
          </a:xfrm>
        </p:spPr>
        <p:txBody>
          <a:bodyPr/>
          <a:lstStyle/>
          <a:p>
            <a:r>
              <a:rPr lang="en-US" b="1" dirty="0" smtClean="0">
                <a:solidFill>
                  <a:srgbClr val="FF0000"/>
                </a:solidFill>
              </a:rPr>
              <a:t>OBJECT IDENTITY</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60</a:t>
            </a:fld>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973503"/>
            <a:ext cx="6357443" cy="375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59012" y="1052736"/>
            <a:ext cx="7056784" cy="1938992"/>
          </a:xfrm>
          <a:prstGeom prst="rect">
            <a:avLst/>
          </a:prstGeom>
        </p:spPr>
        <p:txBody>
          <a:bodyPr wrap="square">
            <a:spAutoFit/>
          </a:bodyPr>
          <a:lstStyle/>
          <a:p>
            <a:pPr algn="just"/>
            <a:r>
              <a:rPr lang="en-IN" sz="2400" dirty="0"/>
              <a:t>Object identity is a fundamental object orientation concept. </a:t>
            </a:r>
            <a:r>
              <a:rPr lang="en-IN" sz="2400" dirty="0" smtClean="0"/>
              <a:t>With </a:t>
            </a:r>
            <a:r>
              <a:rPr lang="en-IN" sz="2400" dirty="0"/>
              <a:t>object identity, objects can contain or refer to other objects. Identity is a property of an object that distinguishes the object from all other objects in the application.</a:t>
            </a:r>
            <a:endParaRPr lang="en-US" sz="2400" dirty="0"/>
          </a:p>
        </p:txBody>
      </p:sp>
    </p:spTree>
    <p:extLst>
      <p:ext uri="{BB962C8B-B14F-4D97-AF65-F5344CB8AC3E}">
        <p14:creationId xmlns:p14="http://schemas.microsoft.com/office/powerpoint/2010/main" val="1773616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7632848" cy="1143000"/>
          </a:xfrm>
        </p:spPr>
        <p:txBody>
          <a:bodyPr/>
          <a:lstStyle/>
          <a:p>
            <a:r>
              <a:rPr lang="en-US" b="1" dirty="0" smtClean="0">
                <a:solidFill>
                  <a:srgbClr val="FF0000"/>
                </a:solidFill>
                <a:latin typeface="+mn-lt"/>
                <a:cs typeface="Times New Roman" pitchFamily="18" charset="0"/>
              </a:rPr>
              <a:t>STATIC AND DYNAMIC BINDING</a:t>
            </a:r>
            <a:endParaRPr lang="en-US" b="1" dirty="0">
              <a:solidFill>
                <a:srgbClr val="FF0000"/>
              </a:solidFill>
              <a:latin typeface="+mn-lt"/>
            </a:endParaRPr>
          </a:p>
        </p:txBody>
      </p:sp>
      <p:sp>
        <p:nvSpPr>
          <p:cNvPr id="3" name="Content Placeholder 2"/>
          <p:cNvSpPr>
            <a:spLocks noGrp="1"/>
          </p:cNvSpPr>
          <p:nvPr>
            <p:ph idx="1"/>
          </p:nvPr>
        </p:nvSpPr>
        <p:spPr/>
        <p:txBody>
          <a:bodyPr>
            <a:normAutofit fontScale="85000" lnSpcReduction="10000"/>
          </a:bodyPr>
          <a:lstStyle/>
          <a:p>
            <a:r>
              <a:rPr lang="en-US" dirty="0">
                <a:cs typeface="Times New Roman" pitchFamily="18" charset="0"/>
              </a:rPr>
              <a:t>Determining which function has to be involved at compile time is called static binding.</a:t>
            </a:r>
          </a:p>
          <a:p>
            <a:endParaRPr lang="en-US" dirty="0">
              <a:cs typeface="Times New Roman" pitchFamily="18" charset="0"/>
            </a:endParaRPr>
          </a:p>
          <a:p>
            <a:r>
              <a:rPr lang="en-US" dirty="0">
                <a:cs typeface="Times New Roman" pitchFamily="18" charset="0"/>
              </a:rPr>
              <a:t> Static binding optimized the calls. (Ex) function call. The process of determining at run time which functions to involve is termed dynamic binding</a:t>
            </a:r>
          </a:p>
          <a:p>
            <a:endParaRPr lang="en-US" dirty="0">
              <a:cs typeface="Times New Roman" pitchFamily="18" charset="0"/>
            </a:endParaRPr>
          </a:p>
          <a:p>
            <a:r>
              <a:rPr lang="en-US" dirty="0">
                <a:cs typeface="Times New Roman" pitchFamily="18" charset="0"/>
              </a:rPr>
              <a:t>Dynamic binding occurs when polymorphic call is issued. It allows some method invocation decision to be deferred until </a:t>
            </a:r>
            <a:r>
              <a:rPr lang="en-US" dirty="0" smtClean="0">
                <a:cs typeface="Times New Roman" pitchFamily="18" charset="0"/>
              </a:rPr>
              <a:t>the information </a:t>
            </a:r>
            <a:r>
              <a:rPr lang="en-US" dirty="0">
                <a:cs typeface="Times New Roman" pitchFamily="18" charset="0"/>
              </a:rPr>
              <a:t>is known</a:t>
            </a:r>
            <a:r>
              <a:rPr lang="en-US" dirty="0" smtClean="0">
                <a:cs typeface="Times New Roman" pitchFamily="18" charset="0"/>
              </a:rPr>
              <a:t>.</a:t>
            </a:r>
          </a:p>
          <a:p>
            <a:endParaRPr lang="en-US" dirty="0" smtClean="0">
              <a:cs typeface="Times New Roman" pitchFamily="18" charset="0"/>
            </a:endParaRPr>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61</a:t>
            </a:fld>
            <a:endParaRPr lang="en-US"/>
          </a:p>
        </p:txBody>
      </p:sp>
    </p:spTree>
    <p:extLst>
      <p:ext uri="{BB962C8B-B14F-4D97-AF65-F5344CB8AC3E}">
        <p14:creationId xmlns:p14="http://schemas.microsoft.com/office/powerpoint/2010/main" val="449402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11144" cy="1143000"/>
          </a:xfrm>
        </p:spPr>
        <p:txBody>
          <a:bodyPr>
            <a:normAutofit fontScale="90000"/>
          </a:bodyPr>
          <a:lstStyle/>
          <a:p>
            <a:r>
              <a:rPr lang="en-US" b="1" dirty="0">
                <a:solidFill>
                  <a:srgbClr val="FF0000"/>
                </a:solidFill>
                <a:cs typeface="Times New Roman" pitchFamily="18" charset="0"/>
              </a:rPr>
              <a:t>STATIC AND DYNAMIC BINDING</a:t>
            </a:r>
            <a:endParaRPr lang="en-US" b="1" dirty="0"/>
          </a:p>
        </p:txBody>
      </p:sp>
      <p:sp>
        <p:nvSpPr>
          <p:cNvPr id="3" name="Content Placeholder 2"/>
          <p:cNvSpPr>
            <a:spLocks noGrp="1"/>
          </p:cNvSpPr>
          <p:nvPr>
            <p:ph idx="1"/>
          </p:nvPr>
        </p:nvSpPr>
        <p:spPr>
          <a:xfrm>
            <a:off x="457200" y="1600200"/>
            <a:ext cx="8363272" cy="4709119"/>
          </a:xfrm>
        </p:spPr>
        <p:txBody>
          <a:bodyPr>
            <a:normAutofit/>
          </a:bodyPr>
          <a:lstStyle/>
          <a:p>
            <a:pPr marL="109728" indent="0">
              <a:buNone/>
            </a:pPr>
            <a:r>
              <a:rPr lang="en-US" b="1" dirty="0">
                <a:cs typeface="Times New Roman" pitchFamily="18" charset="0"/>
              </a:rPr>
              <a:t>Example:</a:t>
            </a:r>
          </a:p>
          <a:p>
            <a:r>
              <a:rPr lang="en-US" dirty="0">
                <a:cs typeface="Times New Roman" pitchFamily="18" charset="0"/>
              </a:rPr>
              <a:t>Cut operation in a edit submenu. It pass the cut operation to any object on the desktop, each or which handles the message in its own way.</a:t>
            </a:r>
          </a:p>
          <a:p>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62</a:t>
            </a:fld>
            <a:endParaRPr lang="en-US"/>
          </a:p>
        </p:txBody>
      </p:sp>
    </p:spTree>
    <p:extLst>
      <p:ext uri="{BB962C8B-B14F-4D97-AF65-F5344CB8AC3E}">
        <p14:creationId xmlns:p14="http://schemas.microsoft.com/office/powerpoint/2010/main" val="101706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mn-lt"/>
                <a:cs typeface="Times New Roman" pitchFamily="18" charset="0"/>
              </a:rPr>
              <a:t>OBJECT PERSISTENCE</a:t>
            </a:r>
            <a:endParaRPr lang="en-US" dirty="0">
              <a:solidFill>
                <a:srgbClr val="FF0000"/>
              </a:solidFill>
              <a:latin typeface="+mn-lt"/>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63</a:t>
            </a:fld>
            <a:endParaRPr lang="en-US"/>
          </a:p>
        </p:txBody>
      </p:sp>
      <p:sp>
        <p:nvSpPr>
          <p:cNvPr id="6" name="Content Placeholder 5"/>
          <p:cNvSpPr>
            <a:spLocks noGrp="1"/>
          </p:cNvSpPr>
          <p:nvPr>
            <p:ph idx="1"/>
          </p:nvPr>
        </p:nvSpPr>
        <p:spPr>
          <a:xfrm>
            <a:off x="457200" y="1600200"/>
            <a:ext cx="8147248" cy="4781128"/>
          </a:xfrm>
        </p:spPr>
        <p:txBody>
          <a:bodyPr>
            <a:normAutofit fontScale="92500" lnSpcReduction="20000"/>
          </a:bodyPr>
          <a:lstStyle/>
          <a:p>
            <a:pPr algn="just"/>
            <a:r>
              <a:rPr lang="en-US" dirty="0">
                <a:cs typeface="Times New Roman" pitchFamily="18" charset="0"/>
              </a:rPr>
              <a:t>Objects have a lifetime.</a:t>
            </a:r>
          </a:p>
          <a:p>
            <a:pPr algn="just"/>
            <a:endParaRPr lang="en-US" dirty="0">
              <a:cs typeface="Times New Roman" pitchFamily="18" charset="0"/>
            </a:endParaRPr>
          </a:p>
          <a:p>
            <a:pPr algn="just"/>
            <a:r>
              <a:rPr lang="en-US" dirty="0">
                <a:cs typeface="Times New Roman" pitchFamily="18" charset="0"/>
              </a:rPr>
              <a:t> They are explicitly created and can exist for a period of time that has been the duration of the process in which they were created. </a:t>
            </a:r>
          </a:p>
          <a:p>
            <a:pPr algn="just"/>
            <a:endParaRPr lang="en-US" dirty="0">
              <a:cs typeface="Times New Roman" pitchFamily="18" charset="0"/>
            </a:endParaRPr>
          </a:p>
          <a:p>
            <a:pPr algn="just"/>
            <a:r>
              <a:rPr lang="en-US" dirty="0">
                <a:cs typeface="Times New Roman" pitchFamily="18" charset="0"/>
              </a:rPr>
              <a:t>A file or database can provide support for objects having a longer lifeline, longer than the duration of the process for which  they are created. </a:t>
            </a:r>
          </a:p>
          <a:p>
            <a:pPr algn="just"/>
            <a:endParaRPr lang="en-US" dirty="0">
              <a:cs typeface="Times New Roman" pitchFamily="18" charset="0"/>
            </a:endParaRPr>
          </a:p>
          <a:p>
            <a:pPr algn="just"/>
            <a:r>
              <a:rPr lang="en-US" dirty="0">
                <a:cs typeface="Times New Roman" pitchFamily="18" charset="0"/>
              </a:rPr>
              <a:t>This characteristic is called object persistence.</a:t>
            </a:r>
          </a:p>
          <a:p>
            <a:endParaRPr lang="en-US" dirty="0"/>
          </a:p>
        </p:txBody>
      </p:sp>
    </p:spTree>
    <p:extLst>
      <p:ext uri="{BB962C8B-B14F-4D97-AF65-F5344CB8AC3E}">
        <p14:creationId xmlns:p14="http://schemas.microsoft.com/office/powerpoint/2010/main" val="714417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latin typeface="+mn-lt"/>
                <a:cs typeface="Times New Roman" pitchFamily="18" charset="0"/>
              </a:rPr>
              <a:t>OBJECT-ORIENTED SYSTEM DEVELOPMENT LIFE CYCLE</a:t>
            </a:r>
            <a:endParaRPr lang="en-US" dirty="0">
              <a:solidFill>
                <a:srgbClr val="FF0000"/>
              </a:solidFill>
              <a:latin typeface="+mn-lt"/>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64</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747516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8798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b="1" dirty="0">
                <a:solidFill>
                  <a:srgbClr val="FF0000"/>
                </a:solidFill>
                <a:cs typeface="Times New Roman" pitchFamily="18" charset="0"/>
              </a:rPr>
              <a:t>OBJECT-ORIENTED </a:t>
            </a:r>
            <a:r>
              <a:rPr lang="en-US" sz="4000" b="1" dirty="0" smtClean="0">
                <a:solidFill>
                  <a:srgbClr val="FF0000"/>
                </a:solidFill>
                <a:cs typeface="Times New Roman" pitchFamily="18" charset="0"/>
              </a:rPr>
              <a:t>SYSTEM </a:t>
            </a:r>
            <a:r>
              <a:rPr lang="en-US" sz="4000" b="1" dirty="0">
                <a:solidFill>
                  <a:srgbClr val="FF0000"/>
                </a:solidFill>
                <a:cs typeface="Times New Roman" pitchFamily="18" charset="0"/>
              </a:rPr>
              <a:t>DEVELOPMENT LIFE CYCLE</a:t>
            </a:r>
            <a:endParaRPr lang="en-US" sz="4000"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65</a:t>
            </a:fld>
            <a:endParaRPr lang="en-US"/>
          </a:p>
        </p:txBody>
      </p:sp>
      <p:sp>
        <p:nvSpPr>
          <p:cNvPr id="3" name="Content Placeholder 2"/>
          <p:cNvSpPr>
            <a:spLocks noGrp="1"/>
          </p:cNvSpPr>
          <p:nvPr>
            <p:ph idx="1"/>
          </p:nvPr>
        </p:nvSpPr>
        <p:spPr>
          <a:xfrm>
            <a:off x="251520" y="1484784"/>
            <a:ext cx="8229600" cy="4525963"/>
          </a:xfrm>
        </p:spPr>
        <p:txBody>
          <a:bodyPr/>
          <a:lstStyle/>
          <a:p>
            <a:r>
              <a:rPr lang="en-US" sz="2400" b="1" dirty="0">
                <a:latin typeface="Times New Roman" pitchFamily="18" charset="0"/>
                <a:cs typeface="Times New Roman" pitchFamily="18" charset="0"/>
              </a:rPr>
              <a:t> </a:t>
            </a:r>
            <a:r>
              <a:rPr lang="en-US" sz="2400" b="1" dirty="0">
                <a:cs typeface="Times New Roman" pitchFamily="18" charset="0"/>
              </a:rPr>
              <a:t>Software </a:t>
            </a:r>
            <a:r>
              <a:rPr lang="en-US" sz="2400" b="1" dirty="0" smtClean="0">
                <a:cs typeface="Times New Roman" pitchFamily="18" charset="0"/>
              </a:rPr>
              <a:t>development</a:t>
            </a:r>
            <a:endParaRPr lang="en-US" sz="2400" dirty="0">
              <a:cs typeface="Times New Roman" pitchFamily="18" charset="0"/>
            </a:endParaRPr>
          </a:p>
          <a:p>
            <a:pPr lvl="1"/>
            <a:r>
              <a:rPr lang="en-US" sz="2400" dirty="0">
                <a:cs typeface="Times New Roman" pitchFamily="18" charset="0"/>
              </a:rPr>
              <a:t>Analysis, design, implementation, testing &amp; refinement to transform users’ need into software solution that satisfies those needs</a:t>
            </a:r>
          </a:p>
          <a:p>
            <a:pPr lvl="0"/>
            <a:r>
              <a:rPr lang="en-US" sz="2400" b="1" dirty="0">
                <a:cs typeface="Times New Roman" pitchFamily="18" charset="0"/>
              </a:rPr>
              <a:t>Object-oriented approach</a:t>
            </a:r>
          </a:p>
          <a:p>
            <a:pPr lvl="1"/>
            <a:r>
              <a:rPr lang="en-US" sz="2400" dirty="0">
                <a:cs typeface="Times New Roman" pitchFamily="18" charset="0"/>
              </a:rPr>
              <a:t>more rigorous process to do things right</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4005064"/>
            <a:ext cx="6877050" cy="2718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8635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cs typeface="Times New Roman" pitchFamily="18" charset="0"/>
              </a:rPr>
              <a:t>OBJECT-ORIENTED </a:t>
            </a:r>
            <a:r>
              <a:rPr lang="en-US" b="1" dirty="0" smtClean="0">
                <a:solidFill>
                  <a:srgbClr val="FF0000"/>
                </a:solidFill>
                <a:cs typeface="Times New Roman" pitchFamily="18" charset="0"/>
              </a:rPr>
              <a:t>SYSTEM </a:t>
            </a:r>
            <a:r>
              <a:rPr lang="en-US" b="1" dirty="0">
                <a:solidFill>
                  <a:srgbClr val="FF0000"/>
                </a:solidFill>
                <a:cs typeface="Times New Roman" pitchFamily="18" charset="0"/>
              </a:rPr>
              <a:t>DEVELOPMENT LIFE CYCLE</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66</a:t>
            </a:fld>
            <a:endParaRPr lang="en-US"/>
          </a:p>
        </p:txBody>
      </p:sp>
      <p:sp>
        <p:nvSpPr>
          <p:cNvPr id="3" name="Content Placeholder 2"/>
          <p:cNvSpPr>
            <a:spLocks noGrp="1"/>
          </p:cNvSpPr>
          <p:nvPr>
            <p:ph idx="1"/>
          </p:nvPr>
        </p:nvSpPr>
        <p:spPr>
          <a:xfrm>
            <a:off x="467544" y="1700808"/>
            <a:ext cx="8229600" cy="4525963"/>
          </a:xfrm>
        </p:spPr>
        <p:txBody>
          <a:bodyPr/>
          <a:lstStyle/>
          <a:p>
            <a:pPr lvl="1" algn="just"/>
            <a:r>
              <a:rPr lang="en-US" dirty="0">
                <a:cs typeface="Times New Roman" pitchFamily="18" charset="0"/>
              </a:rPr>
              <a:t>more time spent on gathering requirements, developing requirements model &amp; analysis model, then turn into design </a:t>
            </a:r>
            <a:r>
              <a:rPr lang="en-US" dirty="0" smtClean="0">
                <a:cs typeface="Times New Roman" pitchFamily="18" charset="0"/>
              </a:rPr>
              <a:t>model</a:t>
            </a:r>
            <a:endParaRPr lang="en-US" dirty="0">
              <a:cs typeface="Times New Roman" pitchFamily="18" charset="0"/>
            </a:endParaRPr>
          </a:p>
          <a:p>
            <a:pPr lvl="1" algn="just"/>
            <a:r>
              <a:rPr lang="en-US" dirty="0">
                <a:cs typeface="Times New Roman" pitchFamily="18" charset="0"/>
              </a:rPr>
              <a:t>need not see code until after 25% development time</a:t>
            </a:r>
          </a:p>
          <a:p>
            <a:pPr algn="just"/>
            <a:endParaRPr lang="en-US" sz="17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6221963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solidFill>
                  <a:srgbClr val="FF0000"/>
                </a:solidFill>
                <a:cs typeface="Times New Roman" pitchFamily="18" charset="0"/>
              </a:rPr>
              <a:t>OBJECT-ORIENTED </a:t>
            </a:r>
            <a:r>
              <a:rPr lang="en-US" b="1" dirty="0" smtClean="0">
                <a:solidFill>
                  <a:srgbClr val="FF0000"/>
                </a:solidFill>
                <a:cs typeface="Times New Roman" pitchFamily="18" charset="0"/>
              </a:rPr>
              <a:t>SYSTEM </a:t>
            </a:r>
            <a:r>
              <a:rPr lang="en-US" b="1" dirty="0">
                <a:solidFill>
                  <a:srgbClr val="FF0000"/>
                </a:solidFill>
                <a:cs typeface="Times New Roman" pitchFamily="18" charset="0"/>
              </a:rPr>
              <a:t>DEVELOPMENT LIFE CYCLE</a:t>
            </a:r>
            <a:endParaRPr lang="en-US" dirty="0">
              <a:solidFill>
                <a:srgbClr val="FF0000"/>
              </a:solidFill>
            </a:endParaRPr>
          </a:p>
        </p:txBody>
      </p:sp>
      <p:sp>
        <p:nvSpPr>
          <p:cNvPr id="3" name="Content Placeholder 2"/>
          <p:cNvSpPr>
            <a:spLocks noGrp="1"/>
          </p:cNvSpPr>
          <p:nvPr>
            <p:ph idx="1"/>
          </p:nvPr>
        </p:nvSpPr>
        <p:spPr>
          <a:xfrm>
            <a:off x="457200" y="1600200"/>
            <a:ext cx="8229600" cy="4781128"/>
          </a:xfrm>
        </p:spPr>
        <p:txBody>
          <a:bodyPr>
            <a:noAutofit/>
          </a:bodyPr>
          <a:lstStyle/>
          <a:p>
            <a:pPr lvl="0" algn="just"/>
            <a:r>
              <a:rPr lang="en-US" sz="2400" dirty="0">
                <a:cs typeface="Times New Roman" pitchFamily="18" charset="0"/>
              </a:rPr>
              <a:t>Process to change, refine, transform &amp; add to existing </a:t>
            </a:r>
            <a:r>
              <a:rPr lang="en-US" sz="2400" dirty="0" smtClean="0">
                <a:cs typeface="Times New Roman" pitchFamily="18" charset="0"/>
              </a:rPr>
              <a:t>product</a:t>
            </a:r>
            <a:endParaRPr lang="en-US" sz="2400" dirty="0">
              <a:cs typeface="Times New Roman" pitchFamily="18" charset="0"/>
            </a:endParaRPr>
          </a:p>
          <a:p>
            <a:pPr lvl="0" algn="just"/>
            <a:r>
              <a:rPr lang="en-US" sz="2400" b="1" dirty="0">
                <a:cs typeface="Times New Roman" pitchFamily="18" charset="0"/>
              </a:rPr>
              <a:t>transformation 1(analysis) </a:t>
            </a:r>
            <a:r>
              <a:rPr lang="en-US" sz="2400" dirty="0">
                <a:cs typeface="Times New Roman" pitchFamily="18" charset="0"/>
              </a:rPr>
              <a:t>- translates user’s need into system’s requirements &amp; responsibilities</a:t>
            </a:r>
            <a:r>
              <a:rPr lang="en-US" sz="2400" dirty="0" smtClean="0">
                <a:cs typeface="Times New Roman" pitchFamily="18" charset="0"/>
              </a:rPr>
              <a:t>. How </a:t>
            </a:r>
            <a:r>
              <a:rPr lang="en-US" sz="2400" dirty="0">
                <a:cs typeface="Times New Roman" pitchFamily="18" charset="0"/>
              </a:rPr>
              <a:t>they use system can give insight into requirements, </a:t>
            </a:r>
            <a:endParaRPr lang="en-US" sz="2400" dirty="0" smtClean="0">
              <a:cs typeface="Times New Roman" pitchFamily="18" charset="0"/>
            </a:endParaRPr>
          </a:p>
          <a:p>
            <a:pPr lvl="0" algn="just"/>
            <a:r>
              <a:rPr lang="en-US" sz="2400" b="1" dirty="0" err="1" smtClean="0">
                <a:cs typeface="Times New Roman" pitchFamily="18" charset="0"/>
              </a:rPr>
              <a:t>Eg</a:t>
            </a:r>
            <a:r>
              <a:rPr lang="en-US" sz="2400" b="1" dirty="0" smtClean="0">
                <a:cs typeface="Times New Roman" pitchFamily="18" charset="0"/>
              </a:rPr>
              <a:t>: </a:t>
            </a:r>
            <a:r>
              <a:rPr lang="en-US" sz="2400" dirty="0">
                <a:cs typeface="Times New Roman" pitchFamily="18" charset="0"/>
              </a:rPr>
              <a:t>analyzing incentive payroll - capacity must be included in </a:t>
            </a:r>
            <a:r>
              <a:rPr lang="en-US" sz="2400" dirty="0" smtClean="0">
                <a:cs typeface="Times New Roman" pitchFamily="18" charset="0"/>
              </a:rPr>
              <a:t>requirements</a:t>
            </a:r>
            <a:endParaRPr lang="en-US" sz="2400" dirty="0">
              <a:cs typeface="Times New Roman" pitchFamily="18" charset="0"/>
            </a:endParaRPr>
          </a:p>
          <a:p>
            <a:pPr lvl="0" algn="just"/>
            <a:r>
              <a:rPr lang="en-US" sz="2400" b="1" dirty="0">
                <a:cs typeface="Times New Roman" pitchFamily="18" charset="0"/>
              </a:rPr>
              <a:t>transformation 2 (design) </a:t>
            </a:r>
            <a:r>
              <a:rPr lang="en-US" sz="2400" dirty="0">
                <a:cs typeface="Times New Roman" pitchFamily="18" charset="0"/>
              </a:rPr>
              <a:t>- begins with problem statement, ends with detailed design that can be transformed into operational </a:t>
            </a:r>
            <a:r>
              <a:rPr lang="en-US" sz="2400" dirty="0" smtClean="0">
                <a:cs typeface="Times New Roman" pitchFamily="18" charset="0"/>
              </a:rPr>
              <a:t>system</a:t>
            </a:r>
            <a:endParaRPr lang="en-US" sz="2400" dirty="0">
              <a:cs typeface="Times New Roman" pitchFamily="18" charset="0"/>
            </a:endParaRPr>
          </a:p>
          <a:p>
            <a:pPr lvl="1" algn="just"/>
            <a:r>
              <a:rPr lang="en-US" sz="2400" dirty="0">
                <a:cs typeface="Times New Roman" pitchFamily="18" charset="0"/>
              </a:rPr>
              <a:t>bulk of development activity, include definition on how to build software, its development, its testing, design description + program + testing material</a:t>
            </a: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67</a:t>
            </a:fld>
            <a:endParaRPr lang="en-US"/>
          </a:p>
        </p:txBody>
      </p:sp>
    </p:spTree>
    <p:extLst>
      <p:ext uri="{BB962C8B-B14F-4D97-AF65-F5344CB8AC3E}">
        <p14:creationId xmlns:p14="http://schemas.microsoft.com/office/powerpoint/2010/main" val="25290586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lgn="l"/>
            <a:r>
              <a:rPr lang="en-US" b="1" dirty="0">
                <a:solidFill>
                  <a:srgbClr val="FF0000"/>
                </a:solidFill>
                <a:cs typeface="Times New Roman" pitchFamily="18" charset="0"/>
              </a:rPr>
              <a:t>OBJECT-ORIENTED </a:t>
            </a:r>
            <a:r>
              <a:rPr lang="en-US" b="1" dirty="0" smtClean="0">
                <a:solidFill>
                  <a:srgbClr val="FF0000"/>
                </a:solidFill>
                <a:cs typeface="Times New Roman" pitchFamily="18" charset="0"/>
              </a:rPr>
              <a:t>SYSTEM </a:t>
            </a:r>
            <a:r>
              <a:rPr lang="en-US" b="1" dirty="0">
                <a:solidFill>
                  <a:srgbClr val="FF0000"/>
                </a:solidFill>
                <a:cs typeface="Times New Roman" pitchFamily="18" charset="0"/>
              </a:rPr>
              <a:t>DEVELOPMENT LIFE CYCLE</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68</a:t>
            </a:fld>
            <a:endParaRPr lang="en-US"/>
          </a:p>
        </p:txBody>
      </p:sp>
      <p:sp>
        <p:nvSpPr>
          <p:cNvPr id="3" name="Content Placeholder 2"/>
          <p:cNvSpPr>
            <a:spLocks noGrp="1"/>
          </p:cNvSpPr>
          <p:nvPr>
            <p:ph idx="1"/>
          </p:nvPr>
        </p:nvSpPr>
        <p:spPr/>
        <p:txBody>
          <a:bodyPr/>
          <a:lstStyle/>
          <a:p>
            <a:pPr lvl="0"/>
            <a:r>
              <a:rPr lang="en-US" sz="2400" b="1" dirty="0">
                <a:cs typeface="Times New Roman" pitchFamily="18" charset="0"/>
              </a:rPr>
              <a:t>transformation 3 (implementation) </a:t>
            </a:r>
            <a:r>
              <a:rPr lang="en-US" sz="2400" dirty="0">
                <a:cs typeface="Times New Roman" pitchFamily="18" charset="0"/>
              </a:rPr>
              <a:t>- refines detailed design into system deployment that will satisfy </a:t>
            </a:r>
            <a:r>
              <a:rPr lang="en-US" sz="2400" dirty="0" smtClean="0">
                <a:cs typeface="Times New Roman" pitchFamily="18" charset="0"/>
              </a:rPr>
              <a:t>user needs</a:t>
            </a:r>
            <a:endParaRPr lang="en-US" sz="2400" dirty="0">
              <a:cs typeface="Times New Roman" pitchFamily="18" charset="0"/>
            </a:endParaRPr>
          </a:p>
          <a:p>
            <a:pPr lvl="1"/>
            <a:r>
              <a:rPr lang="en-US" sz="2400" dirty="0">
                <a:cs typeface="Times New Roman" pitchFamily="18" charset="0"/>
              </a:rPr>
              <a:t>takes account of equipment, procedures, resources, people, </a:t>
            </a:r>
            <a:r>
              <a:rPr lang="en-US" sz="2400" dirty="0" smtClean="0">
                <a:cs typeface="Times New Roman" pitchFamily="18" charset="0"/>
              </a:rPr>
              <a:t>etc., </a:t>
            </a:r>
            <a:r>
              <a:rPr lang="en-US" sz="2400" dirty="0">
                <a:cs typeface="Times New Roman" pitchFamily="18" charset="0"/>
              </a:rPr>
              <a:t>- how to embed software product within its operational environment, </a:t>
            </a:r>
            <a:endParaRPr lang="en-US" sz="2400" dirty="0" smtClean="0">
              <a:cs typeface="Times New Roman" pitchFamily="18" charset="0"/>
            </a:endParaRPr>
          </a:p>
          <a:p>
            <a:pPr lvl="1"/>
            <a:r>
              <a:rPr lang="en-US" sz="2400" b="1" dirty="0" err="1" smtClean="0">
                <a:cs typeface="Times New Roman" pitchFamily="18" charset="0"/>
              </a:rPr>
              <a:t>Eg</a:t>
            </a:r>
            <a:r>
              <a:rPr lang="en-US" sz="2400" b="1" dirty="0" smtClean="0">
                <a:cs typeface="Times New Roman" pitchFamily="18" charset="0"/>
              </a:rPr>
              <a:t>: </a:t>
            </a:r>
            <a:r>
              <a:rPr lang="en-US" sz="2400" dirty="0">
                <a:cs typeface="Times New Roman" pitchFamily="18" charset="0"/>
              </a:rPr>
              <a:t>new compensation method </a:t>
            </a:r>
            <a:r>
              <a:rPr lang="en-US" sz="2400" dirty="0" smtClean="0">
                <a:cs typeface="Times New Roman" pitchFamily="18" charset="0"/>
              </a:rPr>
              <a:t>program </a:t>
            </a:r>
            <a:r>
              <a:rPr lang="en-US" sz="2400" dirty="0">
                <a:cs typeface="Times New Roman" pitchFamily="18" charset="0"/>
              </a:rPr>
              <a:t>needs new form, gives new report</a:t>
            </a:r>
            <a:r>
              <a:rPr lang="en-US" sz="2400" dirty="0" smtClean="0">
                <a:cs typeface="Times New Roman" pitchFamily="18" charset="0"/>
              </a:rPr>
              <a:t>.</a:t>
            </a:r>
          </a:p>
          <a:p>
            <a:pPr lvl="1"/>
            <a:r>
              <a:rPr lang="en-US" sz="2400" dirty="0">
                <a:cs typeface="Times New Roman" pitchFamily="18" charset="0"/>
              </a:rPr>
              <a:t>Software process – transforming needs to software product</a:t>
            </a:r>
          </a:p>
          <a:p>
            <a:pPr lvl="1"/>
            <a:endParaRPr lang="en-US" sz="2400" dirty="0">
              <a:cs typeface="Times New Roman" pitchFamily="18" charset="0"/>
            </a:endParaRPr>
          </a:p>
          <a:p>
            <a:endParaRPr lang="en-US" dirty="0"/>
          </a:p>
        </p:txBody>
      </p:sp>
    </p:spTree>
    <p:extLst>
      <p:ext uri="{BB962C8B-B14F-4D97-AF65-F5344CB8AC3E}">
        <p14:creationId xmlns:p14="http://schemas.microsoft.com/office/powerpoint/2010/main" val="2450572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normAutofit fontScale="90000"/>
          </a:bodyPr>
          <a:lstStyle/>
          <a:p>
            <a:r>
              <a:rPr lang="en-US" b="1" dirty="0">
                <a:latin typeface="+mn-lt"/>
                <a:cs typeface="Times New Roman" pitchFamily="18" charset="0"/>
              </a:rPr>
              <a:t>Waterfall Model – from ‘what’ to ‘use</a:t>
            </a:r>
            <a:r>
              <a:rPr lang="en-US" b="1" dirty="0" smtClean="0">
                <a:latin typeface="+mn-lt"/>
                <a:cs typeface="Times New Roman" pitchFamily="18" charset="0"/>
              </a:rPr>
              <a:t>’</a:t>
            </a:r>
            <a:endParaRPr lang="en-US" b="1" dirty="0">
              <a:latin typeface="+mn-lt"/>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69</a:t>
            </a:fld>
            <a:endParaRPr lang="en-US"/>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9244" y="4221088"/>
            <a:ext cx="756551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C:\Users\samhitha711\Desktop\350px-Waterfall_model_revise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428750"/>
            <a:ext cx="6624736" cy="264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829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lstStyle/>
          <a:p>
            <a:r>
              <a:rPr lang="en-US" b="1" dirty="0" smtClean="0"/>
              <a:t>WHAT IS OBJECT ORIENTATION</a:t>
            </a:r>
            <a:endParaRPr lang="en-US" b="1" dirty="0"/>
          </a:p>
        </p:txBody>
      </p:sp>
      <p:sp>
        <p:nvSpPr>
          <p:cNvPr id="3" name="Content Placeholder 2"/>
          <p:cNvSpPr>
            <a:spLocks noGrp="1"/>
          </p:cNvSpPr>
          <p:nvPr>
            <p:ph idx="1"/>
          </p:nvPr>
        </p:nvSpPr>
        <p:spPr>
          <a:xfrm>
            <a:off x="467544" y="1772816"/>
            <a:ext cx="8229600" cy="4525963"/>
          </a:xfrm>
        </p:spPr>
        <p:txBody>
          <a:bodyPr>
            <a:normAutofit/>
          </a:bodyPr>
          <a:lstStyle/>
          <a:p>
            <a:pPr>
              <a:lnSpc>
                <a:spcPct val="80000"/>
              </a:lnSpc>
            </a:pPr>
            <a:r>
              <a:rPr lang="en-US" sz="2800" dirty="0"/>
              <a:t>An "object" is anything to which a concept applies, </a:t>
            </a:r>
            <a:r>
              <a:rPr lang="en-US" sz="2800" b="1" i="1" dirty="0"/>
              <a:t>in our awareness</a:t>
            </a:r>
            <a:endParaRPr lang="en-US" sz="2800" b="1" dirty="0"/>
          </a:p>
          <a:p>
            <a:pPr>
              <a:lnSpc>
                <a:spcPct val="80000"/>
              </a:lnSpc>
            </a:pPr>
            <a:r>
              <a:rPr lang="en-US" sz="2800" dirty="0"/>
              <a:t>Things drawn from the problem domain or solution space.</a:t>
            </a:r>
          </a:p>
          <a:p>
            <a:pPr lvl="1">
              <a:lnSpc>
                <a:spcPct val="80000"/>
              </a:lnSpc>
            </a:pPr>
            <a:r>
              <a:rPr lang="en-US" dirty="0"/>
              <a:t>E.g., a living person in the problem domain, a software </a:t>
            </a:r>
            <a:r>
              <a:rPr lang="en-US" dirty="0" smtClean="0"/>
              <a:t>component </a:t>
            </a:r>
            <a:r>
              <a:rPr lang="en-US" dirty="0"/>
              <a:t>in the solution </a:t>
            </a:r>
            <a:r>
              <a:rPr lang="en-US" dirty="0" smtClean="0"/>
              <a:t>space</a:t>
            </a:r>
          </a:p>
          <a:p>
            <a:pPr marL="457200" lvl="1" indent="0">
              <a:lnSpc>
                <a:spcPct val="80000"/>
              </a:lnSpc>
              <a:buNone/>
            </a:pP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a:t>
            </a:fld>
            <a:endParaRPr lang="en-US"/>
          </a:p>
        </p:txBody>
      </p:sp>
    </p:spTree>
    <p:extLst>
      <p:ext uri="{BB962C8B-B14F-4D97-AF65-F5344CB8AC3E}">
        <p14:creationId xmlns:p14="http://schemas.microsoft.com/office/powerpoint/2010/main" val="1566767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cs typeface="Times New Roman" pitchFamily="18" charset="0"/>
              </a:rPr>
              <a:t>Why waterfall model </a:t>
            </a:r>
            <a:r>
              <a:rPr lang="en-US" b="1" dirty="0" smtClean="0">
                <a:latin typeface="+mn-lt"/>
                <a:cs typeface="Times New Roman" pitchFamily="18" charset="0"/>
              </a:rPr>
              <a:t>fails</a:t>
            </a:r>
            <a:endParaRPr lang="en-US" dirty="0">
              <a:latin typeface="+mn-lt"/>
            </a:endParaRPr>
          </a:p>
        </p:txBody>
      </p:sp>
      <p:sp>
        <p:nvSpPr>
          <p:cNvPr id="3" name="Content Placeholder 2"/>
          <p:cNvSpPr>
            <a:spLocks noGrp="1"/>
          </p:cNvSpPr>
          <p:nvPr>
            <p:ph idx="1"/>
          </p:nvPr>
        </p:nvSpPr>
        <p:spPr>
          <a:xfrm>
            <a:off x="467544" y="1340768"/>
            <a:ext cx="8363272" cy="5112567"/>
          </a:xfrm>
        </p:spPr>
        <p:txBody>
          <a:bodyPr>
            <a:normAutofit fontScale="32500" lnSpcReduction="20000"/>
          </a:bodyPr>
          <a:lstStyle/>
          <a:p>
            <a:pPr lvl="0"/>
            <a:r>
              <a:rPr lang="en-US" sz="7400" dirty="0">
                <a:cs typeface="Times New Roman" pitchFamily="18" charset="0"/>
              </a:rPr>
              <a:t>When there is </a:t>
            </a:r>
            <a:r>
              <a:rPr lang="en-US" sz="7400" dirty="0" smtClean="0">
                <a:cs typeface="Times New Roman" pitchFamily="18" charset="0"/>
              </a:rPr>
              <a:t>uncertainty </a:t>
            </a:r>
            <a:r>
              <a:rPr lang="en-US" sz="7400" dirty="0">
                <a:cs typeface="Times New Roman" pitchFamily="18" charset="0"/>
              </a:rPr>
              <a:t>regarding what’s required or how it can be </a:t>
            </a:r>
            <a:r>
              <a:rPr lang="en-US" sz="7400" dirty="0" smtClean="0">
                <a:cs typeface="Times New Roman" pitchFamily="18" charset="0"/>
              </a:rPr>
              <a:t>built</a:t>
            </a:r>
            <a:endParaRPr lang="en-US" sz="7400" dirty="0">
              <a:cs typeface="Times New Roman" pitchFamily="18" charset="0"/>
            </a:endParaRPr>
          </a:p>
          <a:p>
            <a:pPr lvl="0"/>
            <a:r>
              <a:rPr lang="en-US" sz="7400" dirty="0">
                <a:cs typeface="Times New Roman" pitchFamily="18" charset="0"/>
              </a:rPr>
              <a:t>Assumes requirements are known before design </a:t>
            </a:r>
            <a:r>
              <a:rPr lang="en-US" sz="7400" dirty="0" smtClean="0">
                <a:cs typeface="Times New Roman" pitchFamily="18" charset="0"/>
              </a:rPr>
              <a:t>begins</a:t>
            </a:r>
            <a:endParaRPr lang="en-US" sz="7400" dirty="0">
              <a:cs typeface="Times New Roman" pitchFamily="18" charset="0"/>
            </a:endParaRPr>
          </a:p>
          <a:p>
            <a:pPr lvl="1"/>
            <a:r>
              <a:rPr lang="en-US" sz="7400" dirty="0">
                <a:cs typeface="Times New Roman" pitchFamily="18" charset="0"/>
              </a:rPr>
              <a:t>sometimes needs experience with product before requirements can be fully understood</a:t>
            </a:r>
          </a:p>
          <a:p>
            <a:pPr lvl="0"/>
            <a:r>
              <a:rPr lang="en-US" sz="7400" dirty="0">
                <a:cs typeface="Times New Roman" pitchFamily="18" charset="0"/>
              </a:rPr>
              <a:t>Assumes requirements remain static over development </a:t>
            </a:r>
            <a:r>
              <a:rPr lang="en-US" sz="7400" dirty="0" smtClean="0">
                <a:cs typeface="Times New Roman" pitchFamily="18" charset="0"/>
              </a:rPr>
              <a:t>cycle</a:t>
            </a:r>
            <a:endParaRPr lang="en-US" sz="7400" dirty="0">
              <a:cs typeface="Times New Roman" pitchFamily="18" charset="0"/>
            </a:endParaRPr>
          </a:p>
          <a:p>
            <a:pPr lvl="1"/>
            <a:r>
              <a:rPr lang="en-US" sz="7400" dirty="0">
                <a:cs typeface="Times New Roman" pitchFamily="18" charset="0"/>
              </a:rPr>
              <a:t>product delivered meets delivery-time </a:t>
            </a:r>
            <a:r>
              <a:rPr lang="en-US" sz="7400" dirty="0" smtClean="0">
                <a:cs typeface="Times New Roman" pitchFamily="18" charset="0"/>
              </a:rPr>
              <a:t>needs</a:t>
            </a:r>
            <a:endParaRPr lang="en-US" sz="7400" dirty="0">
              <a:cs typeface="Times New Roman" pitchFamily="18" charset="0"/>
            </a:endParaRPr>
          </a:p>
          <a:p>
            <a:pPr lvl="0"/>
            <a:r>
              <a:rPr lang="en-US" sz="7400" dirty="0">
                <a:cs typeface="Times New Roman" pitchFamily="18" charset="0"/>
              </a:rPr>
              <a:t>Assumes sufficient design knowledge to build </a:t>
            </a:r>
            <a:r>
              <a:rPr lang="en-US" sz="7400" dirty="0" smtClean="0">
                <a:cs typeface="Times New Roman" pitchFamily="18" charset="0"/>
              </a:rPr>
              <a:t>product</a:t>
            </a:r>
            <a:endParaRPr lang="en-US" sz="7400" dirty="0">
              <a:cs typeface="Times New Roman" pitchFamily="18" charset="0"/>
            </a:endParaRPr>
          </a:p>
          <a:p>
            <a:pPr lvl="1"/>
            <a:r>
              <a:rPr lang="en-US" sz="7400" dirty="0">
                <a:cs typeface="Times New Roman" pitchFamily="18" charset="0"/>
              </a:rPr>
              <a:t>best for well-understood </a:t>
            </a:r>
            <a:r>
              <a:rPr lang="en-US" sz="7400" dirty="0" smtClean="0">
                <a:cs typeface="Times New Roman" pitchFamily="18" charset="0"/>
              </a:rPr>
              <a:t>product</a:t>
            </a:r>
            <a:endParaRPr lang="en-US" sz="7400" dirty="0">
              <a:cs typeface="Times New Roman" pitchFamily="18" charset="0"/>
            </a:endParaRPr>
          </a:p>
          <a:p>
            <a:pPr lvl="1"/>
            <a:r>
              <a:rPr lang="en-US" sz="7400" dirty="0" smtClean="0">
                <a:cs typeface="Times New Roman" pitchFamily="18" charset="0"/>
              </a:rPr>
              <a:t>unable </a:t>
            </a:r>
            <a:r>
              <a:rPr lang="en-US" sz="7400" dirty="0">
                <a:cs typeface="Times New Roman" pitchFamily="18" charset="0"/>
              </a:rPr>
              <a:t>to cater software special properties or partially understood </a:t>
            </a:r>
            <a:r>
              <a:rPr lang="en-US" sz="7400" dirty="0" smtClean="0">
                <a:cs typeface="Times New Roman" pitchFamily="18" charset="0"/>
              </a:rPr>
              <a:t>issues</a:t>
            </a:r>
            <a:endParaRPr lang="en-US" sz="7400" dirty="0">
              <a:cs typeface="Times New Roman" pitchFamily="18" charset="0"/>
            </a:endParaRPr>
          </a:p>
          <a:p>
            <a:pPr lvl="1"/>
            <a:r>
              <a:rPr lang="en-US" sz="7400" dirty="0">
                <a:cs typeface="Times New Roman" pitchFamily="18" charset="0"/>
              </a:rPr>
              <a:t>doesn’t emphasize or encourage software </a:t>
            </a:r>
            <a:r>
              <a:rPr lang="en-US" sz="7400" dirty="0" smtClean="0">
                <a:cs typeface="Times New Roman" pitchFamily="18" charset="0"/>
              </a:rPr>
              <a:t>reuse</a:t>
            </a:r>
            <a:endParaRPr lang="en-US" sz="7400" dirty="0">
              <a:cs typeface="Times New Roman" pitchFamily="18" charset="0"/>
            </a:endParaRPr>
          </a:p>
          <a:p>
            <a:pPr lvl="0"/>
            <a:r>
              <a:rPr lang="en-US" sz="7400" dirty="0">
                <a:cs typeface="Times New Roman" pitchFamily="18" charset="0"/>
              </a:rPr>
              <a:t>Problem if environment </a:t>
            </a:r>
            <a:r>
              <a:rPr lang="en-US" sz="7400" dirty="0" smtClean="0">
                <a:cs typeface="Times New Roman" pitchFamily="18" charset="0"/>
              </a:rPr>
              <a:t>changes</a:t>
            </a:r>
            <a:endParaRPr lang="en-US" sz="7400" dirty="0">
              <a:cs typeface="Times New Roman" pitchFamily="18" charset="0"/>
            </a:endParaRPr>
          </a:p>
          <a:p>
            <a:pPr lvl="1"/>
            <a:r>
              <a:rPr lang="en-US" sz="7400" dirty="0">
                <a:cs typeface="Times New Roman" pitchFamily="18" charset="0"/>
              </a:rPr>
              <a:t>request changes in programs</a:t>
            </a:r>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70</a:t>
            </a:fld>
            <a:endParaRPr lang="en-US"/>
          </a:p>
        </p:txBody>
      </p:sp>
    </p:spTree>
    <p:extLst>
      <p:ext uri="{BB962C8B-B14F-4D97-AF65-F5344CB8AC3E}">
        <p14:creationId xmlns:p14="http://schemas.microsoft.com/office/powerpoint/2010/main" val="1971653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normAutofit/>
          </a:bodyPr>
          <a:lstStyle/>
          <a:p>
            <a:r>
              <a:rPr lang="en-US" b="1" dirty="0">
                <a:latin typeface="+mn-lt"/>
                <a:cs typeface="Times New Roman" pitchFamily="18" charset="0"/>
              </a:rPr>
              <a:t>Building high quality </a:t>
            </a:r>
            <a:r>
              <a:rPr lang="en-US" b="1" dirty="0" smtClean="0">
                <a:latin typeface="+mn-lt"/>
                <a:cs typeface="Times New Roman" pitchFamily="18" charset="0"/>
              </a:rPr>
              <a:t>software</a:t>
            </a:r>
            <a:endParaRPr lang="en-US" dirty="0">
              <a:latin typeface="+mn-lt"/>
            </a:endParaRPr>
          </a:p>
        </p:txBody>
      </p:sp>
      <p:sp>
        <p:nvSpPr>
          <p:cNvPr id="3" name="Content Placeholder 2"/>
          <p:cNvSpPr>
            <a:spLocks noGrp="1"/>
          </p:cNvSpPr>
          <p:nvPr>
            <p:ph idx="1"/>
          </p:nvPr>
        </p:nvSpPr>
        <p:spPr>
          <a:xfrm>
            <a:off x="457200" y="1600200"/>
            <a:ext cx="8229600" cy="4781128"/>
          </a:xfrm>
        </p:spPr>
        <p:txBody>
          <a:bodyPr>
            <a:normAutofit fontScale="85000" lnSpcReduction="10000"/>
          </a:bodyPr>
          <a:lstStyle/>
          <a:p>
            <a:pPr lvl="0"/>
            <a:r>
              <a:rPr lang="en-US" dirty="0">
                <a:cs typeface="Times New Roman" pitchFamily="18" charset="0"/>
              </a:rPr>
              <a:t>Goal is user </a:t>
            </a:r>
            <a:r>
              <a:rPr lang="en-US" dirty="0" smtClean="0">
                <a:cs typeface="Times New Roman" pitchFamily="18" charset="0"/>
              </a:rPr>
              <a:t>satisfaction</a:t>
            </a:r>
            <a:endParaRPr lang="en-US" dirty="0">
              <a:cs typeface="Times New Roman" pitchFamily="18" charset="0"/>
            </a:endParaRPr>
          </a:p>
          <a:p>
            <a:pPr lvl="1"/>
            <a:r>
              <a:rPr lang="en-US" sz="3200" dirty="0">
                <a:cs typeface="Times New Roman" pitchFamily="18" charset="0"/>
              </a:rPr>
              <a:t>how do we determine system is ready for </a:t>
            </a:r>
            <a:r>
              <a:rPr lang="en-US" sz="3200" dirty="0" smtClean="0">
                <a:cs typeface="Times New Roman" pitchFamily="18" charset="0"/>
              </a:rPr>
              <a:t>delivery</a:t>
            </a:r>
            <a:endParaRPr lang="en-US" dirty="0">
              <a:cs typeface="Times New Roman" pitchFamily="18" charset="0"/>
            </a:endParaRPr>
          </a:p>
          <a:p>
            <a:pPr lvl="1"/>
            <a:r>
              <a:rPr lang="en-US" sz="3200" dirty="0">
                <a:cs typeface="Times New Roman" pitchFamily="18" charset="0"/>
              </a:rPr>
              <a:t>is it now an operational system that satisfies </a:t>
            </a:r>
            <a:r>
              <a:rPr lang="en-US" sz="3200" dirty="0" smtClean="0">
                <a:cs typeface="Times New Roman" pitchFamily="18" charset="0"/>
              </a:rPr>
              <a:t>user needs</a:t>
            </a:r>
            <a:endParaRPr lang="en-US" dirty="0">
              <a:cs typeface="Times New Roman" pitchFamily="18" charset="0"/>
            </a:endParaRPr>
          </a:p>
          <a:p>
            <a:pPr lvl="1"/>
            <a:r>
              <a:rPr lang="en-US" sz="3200" dirty="0">
                <a:cs typeface="Times New Roman" pitchFamily="18" charset="0"/>
              </a:rPr>
              <a:t>is it correct and operating as we thought it should </a:t>
            </a:r>
            <a:r>
              <a:rPr lang="en-US" sz="3200" dirty="0" smtClean="0">
                <a:cs typeface="Times New Roman" pitchFamily="18" charset="0"/>
              </a:rPr>
              <a:t>?</a:t>
            </a:r>
            <a:endParaRPr lang="en-US" dirty="0">
              <a:cs typeface="Times New Roman" pitchFamily="18" charset="0"/>
            </a:endParaRPr>
          </a:p>
          <a:p>
            <a:pPr lvl="1"/>
            <a:r>
              <a:rPr lang="en-US" sz="3200" dirty="0">
                <a:cs typeface="Times New Roman" pitchFamily="18" charset="0"/>
              </a:rPr>
              <a:t>Does it pass an evaluation process </a:t>
            </a:r>
            <a:r>
              <a:rPr lang="en-US" sz="3200" dirty="0" smtClean="0">
                <a:cs typeface="Times New Roman" pitchFamily="18" charset="0"/>
              </a:rPr>
              <a:t>?</a:t>
            </a:r>
            <a:endParaRPr lang="en-US" dirty="0">
              <a:cs typeface="Times New Roman" pitchFamily="18" charset="0"/>
            </a:endParaRPr>
          </a:p>
          <a:p>
            <a:r>
              <a:rPr lang="en-US" dirty="0">
                <a:cs typeface="Times New Roman" pitchFamily="18" charset="0"/>
              </a:rPr>
              <a:t>Approaches to systems </a:t>
            </a:r>
            <a:r>
              <a:rPr lang="en-US" dirty="0" smtClean="0">
                <a:cs typeface="Times New Roman" pitchFamily="18" charset="0"/>
              </a:rPr>
              <a:t>testing</a:t>
            </a:r>
            <a:endParaRPr lang="en-US" dirty="0">
              <a:cs typeface="Times New Roman" pitchFamily="18" charset="0"/>
            </a:endParaRPr>
          </a:p>
          <a:p>
            <a:pPr lvl="0"/>
            <a:r>
              <a:rPr lang="en-US" dirty="0">
                <a:cs typeface="Times New Roman" pitchFamily="18" charset="0"/>
              </a:rPr>
              <a:t>Test according </a:t>
            </a:r>
            <a:r>
              <a:rPr lang="en-US" dirty="0" smtClean="0">
                <a:cs typeface="Times New Roman" pitchFamily="18" charset="0"/>
              </a:rPr>
              <a:t>to</a:t>
            </a:r>
            <a:endParaRPr lang="en-US" dirty="0">
              <a:cs typeface="Times New Roman" pitchFamily="18" charset="0"/>
            </a:endParaRPr>
          </a:p>
          <a:p>
            <a:pPr lvl="1"/>
            <a:r>
              <a:rPr lang="en-US" sz="3200" dirty="0">
                <a:cs typeface="Times New Roman" pitchFamily="18" charset="0"/>
              </a:rPr>
              <a:t>how it has been </a:t>
            </a:r>
            <a:r>
              <a:rPr lang="en-US" sz="3200" dirty="0" smtClean="0">
                <a:cs typeface="Times New Roman" pitchFamily="18" charset="0"/>
              </a:rPr>
              <a:t>built</a:t>
            </a:r>
            <a:endParaRPr lang="en-US" dirty="0">
              <a:cs typeface="Times New Roman" pitchFamily="18" charset="0"/>
            </a:endParaRPr>
          </a:p>
          <a:p>
            <a:pPr lvl="1"/>
            <a:r>
              <a:rPr lang="en-US" sz="3200" dirty="0"/>
              <a:t>what it should do</a:t>
            </a:r>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71</a:t>
            </a:fld>
            <a:endParaRPr lang="en-US"/>
          </a:p>
        </p:txBody>
      </p:sp>
    </p:spTree>
    <p:extLst>
      <p:ext uri="{BB962C8B-B14F-4D97-AF65-F5344CB8AC3E}">
        <p14:creationId xmlns:p14="http://schemas.microsoft.com/office/powerpoint/2010/main" val="469021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81" y="16380"/>
            <a:ext cx="8229600" cy="1143000"/>
          </a:xfrm>
        </p:spPr>
        <p:txBody>
          <a:bodyPr>
            <a:normAutofit/>
          </a:bodyPr>
          <a:lstStyle/>
          <a:p>
            <a:pPr lvl="0"/>
            <a:r>
              <a:rPr lang="en-US" b="1" dirty="0" smtClean="0">
                <a:latin typeface="+mn-lt"/>
                <a:cs typeface="Times New Roman" pitchFamily="18" charset="0"/>
              </a:rPr>
              <a:t>Four Quality Measures</a:t>
            </a:r>
            <a:endParaRPr lang="en-US" dirty="0">
              <a:latin typeface="+mn-lt"/>
            </a:endParaRPr>
          </a:p>
        </p:txBody>
      </p:sp>
      <p:sp>
        <p:nvSpPr>
          <p:cNvPr id="3" name="Content Placeholder 2"/>
          <p:cNvSpPr>
            <a:spLocks noGrp="1"/>
          </p:cNvSpPr>
          <p:nvPr>
            <p:ph idx="1"/>
          </p:nvPr>
        </p:nvSpPr>
        <p:spPr>
          <a:xfrm>
            <a:off x="395536" y="980728"/>
            <a:ext cx="7077472" cy="4248472"/>
          </a:xfrm>
        </p:spPr>
        <p:txBody>
          <a:bodyPr>
            <a:normAutofit fontScale="85000" lnSpcReduction="20000"/>
          </a:bodyPr>
          <a:lstStyle/>
          <a:p>
            <a:pPr lvl="1" algn="just">
              <a:buFont typeface="Arial" pitchFamily="34" charset="0"/>
              <a:buChar char="•"/>
            </a:pPr>
            <a:r>
              <a:rPr lang="en-US" sz="2400" b="1" dirty="0" smtClean="0">
                <a:cs typeface="Times New Roman" pitchFamily="18" charset="0"/>
              </a:rPr>
              <a:t>CORRESPONDENCE</a:t>
            </a:r>
            <a:endParaRPr lang="en-US" sz="2400" dirty="0" smtClean="0">
              <a:cs typeface="Times New Roman" pitchFamily="18" charset="0"/>
            </a:endParaRPr>
          </a:p>
          <a:p>
            <a:pPr lvl="2" algn="just"/>
            <a:r>
              <a:rPr lang="en-US" dirty="0" smtClean="0">
                <a:cs typeface="Times New Roman" pitchFamily="18" charset="0"/>
              </a:rPr>
              <a:t>measures </a:t>
            </a:r>
            <a:r>
              <a:rPr lang="en-US" dirty="0">
                <a:cs typeface="Times New Roman" pitchFamily="18" charset="0"/>
              </a:rPr>
              <a:t>how well delivered system matches needs of operational environment, as described in original requirements statement</a:t>
            </a:r>
          </a:p>
          <a:p>
            <a:pPr lvl="1" algn="just">
              <a:buFont typeface="Arial" pitchFamily="34" charset="0"/>
              <a:buChar char="•"/>
            </a:pPr>
            <a:r>
              <a:rPr lang="en-US" sz="2400" b="1" dirty="0" smtClean="0">
                <a:cs typeface="Times New Roman" pitchFamily="18" charset="0"/>
              </a:rPr>
              <a:t>VALIDATION</a:t>
            </a:r>
          </a:p>
          <a:p>
            <a:pPr lvl="2" algn="just"/>
            <a:r>
              <a:rPr lang="en-US" dirty="0" smtClean="0">
                <a:cs typeface="Times New Roman" pitchFamily="18" charset="0"/>
              </a:rPr>
              <a:t>task </a:t>
            </a:r>
            <a:r>
              <a:rPr lang="en-US" dirty="0">
                <a:cs typeface="Times New Roman" pitchFamily="18" charset="0"/>
              </a:rPr>
              <a:t>of predicting correspondence (true correspondence only determined after system is in place</a:t>
            </a:r>
            <a:r>
              <a:rPr lang="en-US" dirty="0" smtClean="0">
                <a:cs typeface="Times New Roman" pitchFamily="18" charset="0"/>
              </a:rPr>
              <a:t>)</a:t>
            </a:r>
            <a:endParaRPr lang="en-US" dirty="0">
              <a:cs typeface="Times New Roman" pitchFamily="18" charset="0"/>
            </a:endParaRPr>
          </a:p>
          <a:p>
            <a:pPr lvl="1" algn="just">
              <a:buFont typeface="Arial" pitchFamily="34" charset="0"/>
              <a:buChar char="•"/>
            </a:pPr>
            <a:r>
              <a:rPr lang="en-US" sz="2400" b="1" dirty="0" smtClean="0">
                <a:cs typeface="Times New Roman" pitchFamily="18" charset="0"/>
              </a:rPr>
              <a:t>CORRECTNESS</a:t>
            </a:r>
          </a:p>
          <a:p>
            <a:pPr lvl="2" algn="just"/>
            <a:r>
              <a:rPr lang="en-US" dirty="0" smtClean="0">
                <a:cs typeface="Times New Roman" pitchFamily="18" charset="0"/>
              </a:rPr>
              <a:t>measures </a:t>
            </a:r>
            <a:r>
              <a:rPr lang="en-US" dirty="0">
                <a:cs typeface="Times New Roman" pitchFamily="18" charset="0"/>
              </a:rPr>
              <a:t>consistency of product requirements with respect to design specification</a:t>
            </a:r>
          </a:p>
          <a:p>
            <a:pPr lvl="1" algn="just">
              <a:buFont typeface="Arial" pitchFamily="34" charset="0"/>
              <a:buChar char="•"/>
            </a:pPr>
            <a:r>
              <a:rPr lang="en-US" sz="2400" b="1" dirty="0" smtClean="0">
                <a:cs typeface="Times New Roman" pitchFamily="18" charset="0"/>
              </a:rPr>
              <a:t>VERIFICATION</a:t>
            </a:r>
          </a:p>
          <a:p>
            <a:pPr lvl="2" algn="just"/>
            <a:r>
              <a:rPr lang="en-US" dirty="0" smtClean="0">
                <a:cs typeface="Times New Roman" pitchFamily="18" charset="0"/>
              </a:rPr>
              <a:t>exercise </a:t>
            </a:r>
            <a:r>
              <a:rPr lang="en-US" dirty="0">
                <a:cs typeface="Times New Roman" pitchFamily="18" charset="0"/>
              </a:rPr>
              <a:t>of determining correctness (correctness objective =&gt; always possible to determine if product precisely satisfies requirements of specification)</a:t>
            </a:r>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5373216"/>
            <a:ext cx="6264696"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556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cs typeface="Times New Roman" pitchFamily="18" charset="0"/>
              </a:rPr>
              <a:t>Quality </a:t>
            </a:r>
            <a:r>
              <a:rPr lang="en-US" b="1" dirty="0" smtClean="0">
                <a:latin typeface="+mn-lt"/>
                <a:cs typeface="Times New Roman" pitchFamily="18" charset="0"/>
              </a:rPr>
              <a:t>Measures</a:t>
            </a:r>
            <a:endParaRPr lang="en-US" dirty="0">
              <a:latin typeface="+mn-lt"/>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73</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801133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6790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74</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35132"/>
            <a:ext cx="8953621"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0356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USE CASE TOOLS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75</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124744"/>
            <a:ext cx="6768752"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169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USE CASE TOOLS</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76</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8496944"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0118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USE CASE TOOLS</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77</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7920880" cy="495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7881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USE CASE TOOLS</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78</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546099"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649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USE CASE TOOLS</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79</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8128218"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58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64096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6555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USE CASE TOOLS</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80</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59" y="1484784"/>
            <a:ext cx="8016969"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7396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USE CASE TOOLS</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81</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5" y="1772816"/>
            <a:ext cx="7816745"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636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FLOW CHARTS</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82</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7776864" cy="4724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403648" y="5949280"/>
            <a:ext cx="6027419" cy="523220"/>
          </a:xfrm>
          <a:prstGeom prst="rect">
            <a:avLst/>
          </a:prstGeom>
        </p:spPr>
        <p:txBody>
          <a:bodyPr wrap="none">
            <a:spAutoFit/>
          </a:bodyPr>
          <a:lstStyle/>
          <a:p>
            <a:r>
              <a:rPr lang="en-US" sz="2800" b="1" dirty="0">
                <a:solidFill>
                  <a:srgbClr val="FF0000"/>
                </a:solidFill>
              </a:rPr>
              <a:t>https://slideplayer.com/slide/8691754</a:t>
            </a:r>
            <a:r>
              <a:rPr lang="en-US" sz="2400" b="1" dirty="0">
                <a:solidFill>
                  <a:srgbClr val="FF0000"/>
                </a:solidFill>
              </a:rPr>
              <a:t>/</a:t>
            </a:r>
          </a:p>
        </p:txBody>
      </p:sp>
    </p:spTree>
    <p:extLst>
      <p:ext uri="{BB962C8B-B14F-4D97-AF65-F5344CB8AC3E}">
        <p14:creationId xmlns:p14="http://schemas.microsoft.com/office/powerpoint/2010/main" val="844278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83</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484784"/>
            <a:ext cx="7944416"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6103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229600" cy="1143000"/>
          </a:xfrm>
        </p:spPr>
        <p:txBody>
          <a:bodyPr>
            <a:normAutofit fontScale="90000"/>
          </a:bodyPr>
          <a:lstStyle/>
          <a:p>
            <a:r>
              <a:rPr lang="en-US" b="1" dirty="0" smtClean="0">
                <a:solidFill>
                  <a:srgbClr val="FF0000"/>
                </a:solidFill>
              </a:rPr>
              <a:t>OBJECT ORIENTED SYSTEM : A USE CASE DRIVEN APPROACH</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84</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3" y="1700808"/>
            <a:ext cx="8207457"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04413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85</a:t>
            </a:fld>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72" y="44624"/>
            <a:ext cx="9090031"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3762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86</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16632"/>
            <a:ext cx="8928992" cy="625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0862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OBJECT ORIENTED SOFTWARE DEVELOPMENT</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87</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232068"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7856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88</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784976" cy="6210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4812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89</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188640"/>
            <a:ext cx="8896350" cy="616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47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764704"/>
            <a:ext cx="8229600" cy="5832648"/>
          </a:xfrm>
        </p:spPr>
        <p:txBody>
          <a:bodyPr>
            <a:normAutofit/>
          </a:bodyPr>
          <a:lstStyle/>
          <a:p>
            <a:pPr lvl="0"/>
            <a:endParaRPr lang="en-US" dirty="0" smtClean="0"/>
          </a:p>
          <a:p>
            <a:pPr lvl="0"/>
            <a:endParaRPr lang="en-US" dirty="0"/>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0767"/>
            <a:ext cx="8280919" cy="5055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4204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 ORIENTED DESIGN</a:t>
            </a:r>
            <a:endParaRPr lang="en-US" dirty="0"/>
          </a:p>
        </p:txBody>
      </p:sp>
      <p:sp>
        <p:nvSpPr>
          <p:cNvPr id="3" name="Content Placeholder 2"/>
          <p:cNvSpPr>
            <a:spLocks noGrp="1"/>
          </p:cNvSpPr>
          <p:nvPr>
            <p:ph idx="1"/>
          </p:nvPr>
        </p:nvSpPr>
        <p:spPr>
          <a:xfrm>
            <a:off x="457200" y="1412776"/>
            <a:ext cx="8229600" cy="4968552"/>
          </a:xfrm>
        </p:spPr>
        <p:txBody>
          <a:bodyPr>
            <a:normAutofit fontScale="70000" lnSpcReduction="20000"/>
          </a:bodyPr>
          <a:lstStyle/>
          <a:p>
            <a:pPr lvl="0" algn="just"/>
            <a:r>
              <a:rPr lang="en-US" sz="4000" b="1" dirty="0">
                <a:cs typeface="Times New Roman" pitchFamily="18" charset="0"/>
              </a:rPr>
              <a:t>Goal : </a:t>
            </a:r>
            <a:r>
              <a:rPr lang="en-US" sz="4000" dirty="0">
                <a:cs typeface="Times New Roman" pitchFamily="18" charset="0"/>
              </a:rPr>
              <a:t>to design classes identified during analysis phase &amp; user </a:t>
            </a:r>
            <a:r>
              <a:rPr lang="en-US" sz="4000" dirty="0" smtClean="0">
                <a:cs typeface="Times New Roman" pitchFamily="18" charset="0"/>
              </a:rPr>
              <a:t>interface</a:t>
            </a:r>
            <a:endParaRPr lang="en-US" sz="4000" dirty="0">
              <a:cs typeface="Times New Roman" pitchFamily="18" charset="0"/>
            </a:endParaRPr>
          </a:p>
          <a:p>
            <a:pPr lvl="0" algn="just"/>
            <a:r>
              <a:rPr lang="en-US" sz="4000" dirty="0">
                <a:cs typeface="Times New Roman" pitchFamily="18" charset="0"/>
              </a:rPr>
              <a:t>Identify additional objects &amp; classes that support implementation of </a:t>
            </a:r>
            <a:r>
              <a:rPr lang="en-US" sz="4000" dirty="0" smtClean="0">
                <a:cs typeface="Times New Roman" pitchFamily="18" charset="0"/>
              </a:rPr>
              <a:t>requirements</a:t>
            </a:r>
            <a:endParaRPr lang="en-US" sz="4000" dirty="0">
              <a:cs typeface="Times New Roman" pitchFamily="18" charset="0"/>
            </a:endParaRPr>
          </a:p>
          <a:p>
            <a:pPr lvl="1" algn="just"/>
            <a:r>
              <a:rPr lang="en-US" sz="4000" dirty="0" err="1">
                <a:cs typeface="Times New Roman" pitchFamily="18" charset="0"/>
              </a:rPr>
              <a:t>Eg</a:t>
            </a:r>
            <a:r>
              <a:rPr lang="en-US" sz="4000" dirty="0">
                <a:cs typeface="Times New Roman" pitchFamily="18" charset="0"/>
              </a:rPr>
              <a:t>. add objects for user interface to system (data entry windows, browse windows</a:t>
            </a:r>
            <a:r>
              <a:rPr lang="en-US" sz="4000" dirty="0" smtClean="0">
                <a:cs typeface="Times New Roman" pitchFamily="18" charset="0"/>
              </a:rPr>
              <a:t>)</a:t>
            </a:r>
            <a:endParaRPr lang="en-US" sz="4000" dirty="0">
              <a:cs typeface="Times New Roman" pitchFamily="18" charset="0"/>
            </a:endParaRPr>
          </a:p>
          <a:p>
            <a:pPr lvl="0" algn="just"/>
            <a:r>
              <a:rPr lang="en-US" sz="4000" dirty="0">
                <a:cs typeface="Times New Roman" pitchFamily="18" charset="0"/>
              </a:rPr>
              <a:t>Can be intertwined with analysis </a:t>
            </a:r>
            <a:r>
              <a:rPr lang="en-US" sz="4000" dirty="0" smtClean="0">
                <a:cs typeface="Times New Roman" pitchFamily="18" charset="0"/>
              </a:rPr>
              <a:t>phase</a:t>
            </a:r>
            <a:endParaRPr lang="en-US" sz="4000" dirty="0">
              <a:cs typeface="Times New Roman" pitchFamily="18" charset="0"/>
            </a:endParaRPr>
          </a:p>
          <a:p>
            <a:pPr lvl="1" algn="just"/>
            <a:r>
              <a:rPr lang="en-US" sz="4000" dirty="0">
                <a:cs typeface="Times New Roman" pitchFamily="18" charset="0"/>
              </a:rPr>
              <a:t>Highly incremental, </a:t>
            </a:r>
            <a:r>
              <a:rPr lang="en-US" sz="4000" dirty="0" err="1">
                <a:cs typeface="Times New Roman" pitchFamily="18" charset="0"/>
              </a:rPr>
              <a:t>eg</a:t>
            </a:r>
            <a:r>
              <a:rPr lang="en-US" sz="4000" dirty="0">
                <a:cs typeface="Times New Roman" pitchFamily="18" charset="0"/>
              </a:rPr>
              <a:t>. can start with object-oriented analysis, model it, create object-oriented design, then do some more of each again &amp; again, gradually refining &amp; completing models of </a:t>
            </a:r>
            <a:r>
              <a:rPr lang="en-US" sz="4000" dirty="0" smtClean="0">
                <a:cs typeface="Times New Roman" pitchFamily="18" charset="0"/>
              </a:rPr>
              <a:t>system</a:t>
            </a:r>
            <a:endParaRPr lang="en-US" sz="4000" dirty="0">
              <a:cs typeface="Times New Roman" pitchFamily="18" charset="0"/>
            </a:endParaRPr>
          </a:p>
          <a:p>
            <a:pPr lvl="1" algn="just"/>
            <a:r>
              <a:rPr lang="en-US" sz="4000" dirty="0">
                <a:cs typeface="Times New Roman" pitchFamily="18" charset="0"/>
              </a:rPr>
              <a:t>Activities &amp; focus of </a:t>
            </a:r>
            <a:r>
              <a:rPr lang="en-US" sz="4000" dirty="0" err="1">
                <a:cs typeface="Times New Roman" pitchFamily="18" charset="0"/>
              </a:rPr>
              <a:t>oo</a:t>
            </a:r>
            <a:r>
              <a:rPr lang="en-US" sz="4000" dirty="0">
                <a:cs typeface="Times New Roman" pitchFamily="18" charset="0"/>
              </a:rPr>
              <a:t> analysis &amp; </a:t>
            </a:r>
            <a:r>
              <a:rPr lang="en-US" sz="4000" dirty="0" err="1">
                <a:cs typeface="Times New Roman" pitchFamily="18" charset="0"/>
              </a:rPr>
              <a:t>oo</a:t>
            </a:r>
            <a:r>
              <a:rPr lang="en-US" sz="4000" dirty="0">
                <a:cs typeface="Times New Roman" pitchFamily="18" charset="0"/>
              </a:rPr>
              <a:t> design are intertwined, grown not built</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90</a:t>
            </a:fld>
            <a:endParaRPr lang="en-US"/>
          </a:p>
        </p:txBody>
      </p:sp>
    </p:spTree>
    <p:extLst>
      <p:ext uri="{BB962C8B-B14F-4D97-AF65-F5344CB8AC3E}">
        <p14:creationId xmlns:p14="http://schemas.microsoft.com/office/powerpoint/2010/main" val="38534186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OBJECT ORIENTED DESIGN</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91</a:t>
            </a:fld>
            <a:endParaRPr lang="en-US"/>
          </a:p>
        </p:txBody>
      </p:sp>
      <p:pic>
        <p:nvPicPr>
          <p:cNvPr id="1024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777686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2852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GUIDELINES IN OOD</a:t>
            </a:r>
            <a:endParaRPr lang="en-US" b="1" dirty="0"/>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92</a:t>
            </a:fld>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581177"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61842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93</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233363"/>
            <a:ext cx="8886825" cy="639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824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94</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2" y="1484784"/>
            <a:ext cx="902970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939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95</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3" y="23556"/>
            <a:ext cx="9077325" cy="643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1995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96</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5680"/>
            <a:ext cx="9134475"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1648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97</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878497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8433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98</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214313"/>
            <a:ext cx="8801100" cy="642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0577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Ms. B KEERTHI SAMHITHA, Asst Prof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99</a:t>
            </a:fld>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09538"/>
            <a:ext cx="9001125" cy="663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125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2355</TotalTime>
  <Words>2701</Words>
  <Application>Microsoft Office PowerPoint</Application>
  <PresentationFormat>On-screen Show (4:3)</PresentationFormat>
  <Paragraphs>439</Paragraphs>
  <Slides>102</Slides>
  <Notes>0</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Office Theme</vt:lpstr>
      <vt:lpstr>SCSA1401</vt:lpstr>
      <vt:lpstr>SYLLUBUS</vt:lpstr>
      <vt:lpstr>SYLLUBUS</vt:lpstr>
      <vt:lpstr>SYLLUBUS</vt:lpstr>
      <vt:lpstr>COURSE OUTCOMES</vt:lpstr>
      <vt:lpstr>UNIT 1</vt:lpstr>
      <vt:lpstr>WHAT IS OBJECT ORIENTATION</vt:lpstr>
      <vt:lpstr>PowerPoint Presentation</vt:lpstr>
      <vt:lpstr>PowerPoint Presentation</vt:lpstr>
      <vt:lpstr>PowerPoint Presentation</vt:lpstr>
      <vt:lpstr>INTRODUCTION</vt:lpstr>
      <vt:lpstr>PowerPoint Presentation</vt:lpstr>
      <vt:lpstr>PowerPoint Presentation</vt:lpstr>
      <vt:lpstr>PowerPoint Presentation</vt:lpstr>
      <vt:lpstr>Object-oriented analysis</vt:lpstr>
      <vt:lpstr>Object-oriented analysis</vt:lpstr>
      <vt:lpstr>Object-Oriented Design</vt:lpstr>
      <vt:lpstr>PowerPoint Presentation</vt:lpstr>
      <vt:lpstr>Object-Oriented Programming</vt:lpstr>
      <vt:lpstr>OO ANALYSIS &amp; DESIGN</vt:lpstr>
      <vt:lpstr>Object Oriented System Development Methodology</vt:lpstr>
      <vt:lpstr>PowerPoint Presentation</vt:lpstr>
      <vt:lpstr>PowerPoint Presentation</vt:lpstr>
      <vt:lpstr>PowerPoint Presentation</vt:lpstr>
      <vt:lpstr>PowerPoint Presentation</vt:lpstr>
      <vt:lpstr>OO APPROACH</vt:lpstr>
      <vt:lpstr>Overview of Unified Approach</vt:lpstr>
      <vt:lpstr>Overview of Unified Approach</vt:lpstr>
      <vt:lpstr>OBJECT BASICS</vt:lpstr>
      <vt:lpstr>Object Oriented Philosophy</vt:lpstr>
      <vt:lpstr>Object Oriented Philosophy</vt:lpstr>
      <vt:lpstr>TRADITIONAL APPROACH</vt:lpstr>
      <vt:lpstr>OBJECT ORIENTED APPROACH</vt:lpstr>
      <vt:lpstr>WHAT IS AN OBJECT?</vt:lpstr>
      <vt:lpstr>OBJECT’s ATTRIBUTES</vt:lpstr>
      <vt:lpstr>OBJECT’s METHODS</vt:lpstr>
      <vt:lpstr>ATTRIBUTES &amp; METHODS</vt:lpstr>
      <vt:lpstr>ATTRIBUTES &amp; METHODS</vt:lpstr>
      <vt:lpstr>OBJECTS</vt:lpstr>
      <vt:lpstr>CLASS</vt:lpstr>
      <vt:lpstr>PowerPoint Presentation</vt:lpstr>
      <vt:lpstr>CLASS</vt:lpstr>
      <vt:lpstr>OBJECTS ARE GROUPED IN CLASSES</vt:lpstr>
      <vt:lpstr>OBJECT ORIENTED METHODOLOGIES</vt:lpstr>
      <vt:lpstr>ENCAPSULATION</vt:lpstr>
      <vt:lpstr>INHERITANCE</vt:lpstr>
      <vt:lpstr>POLYMORPHISM</vt:lpstr>
      <vt:lpstr>ABSTRACTION</vt:lpstr>
      <vt:lpstr>MESSAGES</vt:lpstr>
      <vt:lpstr>CLASS HIERARCHY</vt:lpstr>
      <vt:lpstr>PowerPoint Presentation</vt:lpstr>
      <vt:lpstr>RELATIONSHIPS</vt:lpstr>
      <vt:lpstr>PowerPoint Presentation</vt:lpstr>
      <vt:lpstr>PowerPoint Presentation</vt:lpstr>
      <vt:lpstr>ASSOCIATIONS</vt:lpstr>
      <vt:lpstr>PowerPoint Presentation</vt:lpstr>
      <vt:lpstr>AGGREGATION</vt:lpstr>
      <vt:lpstr>OBJECT CONTAINMENT</vt:lpstr>
      <vt:lpstr>OBJECT CONTAINMENT</vt:lpstr>
      <vt:lpstr>OBJECT IDENTITY</vt:lpstr>
      <vt:lpstr>STATIC AND DYNAMIC BINDING</vt:lpstr>
      <vt:lpstr>STATIC AND DYNAMIC BINDING</vt:lpstr>
      <vt:lpstr>OBJECT PERSISTENCE</vt:lpstr>
      <vt:lpstr>OBJECT-ORIENTED SYSTEM DEVELOPMENT LIFE CYCLE</vt:lpstr>
      <vt:lpstr>OBJECT-ORIENTED SYSTEM DEVELOPMENT LIFE CYCLE</vt:lpstr>
      <vt:lpstr>OBJECT-ORIENTED SYSTEM DEVELOPMENT LIFE CYCLE</vt:lpstr>
      <vt:lpstr>OBJECT-ORIENTED SYSTEM DEVELOPMENT LIFE CYCLE</vt:lpstr>
      <vt:lpstr>OBJECT-ORIENTED SYSTEM DEVELOPMENT LIFE CYCLE</vt:lpstr>
      <vt:lpstr>Waterfall Model – from ‘what’ to ‘use’</vt:lpstr>
      <vt:lpstr>Why waterfall model fails</vt:lpstr>
      <vt:lpstr>Building high quality software</vt:lpstr>
      <vt:lpstr>Four Quality Measures</vt:lpstr>
      <vt:lpstr>Quality Measures</vt:lpstr>
      <vt:lpstr>PowerPoint Presentation</vt:lpstr>
      <vt:lpstr>USE CASE TOOLS</vt:lpstr>
      <vt:lpstr>USE CASE TOOLS</vt:lpstr>
      <vt:lpstr>USE CASE TOOLS</vt:lpstr>
      <vt:lpstr>USE CASE TOOLS</vt:lpstr>
      <vt:lpstr>USE CASE TOOLS</vt:lpstr>
      <vt:lpstr>USE CASE TOOLS</vt:lpstr>
      <vt:lpstr>USE CASE TOOLS</vt:lpstr>
      <vt:lpstr>FLOW CHARTS</vt:lpstr>
      <vt:lpstr>USE CASE</vt:lpstr>
      <vt:lpstr>OBJECT ORIENTED SYSTEM : A USE CASE DRIVEN APPROACH</vt:lpstr>
      <vt:lpstr>                       </vt:lpstr>
      <vt:lpstr>PowerPoint Presentation</vt:lpstr>
      <vt:lpstr>OBJECT ORIENTED SOFTWARE DEVELOPMENT</vt:lpstr>
      <vt:lpstr>PowerPoint Presentation</vt:lpstr>
      <vt:lpstr>PowerPoint Presentation</vt:lpstr>
      <vt:lpstr>OBJECT ORIENTED DESIGN</vt:lpstr>
      <vt:lpstr>OBJECT ORIENTED DESIGN</vt:lpstr>
      <vt:lpstr>GUIDELINES IN 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142</cp:revision>
  <dcterms:created xsi:type="dcterms:W3CDTF">2020-08-23T13:35:42Z</dcterms:created>
  <dcterms:modified xsi:type="dcterms:W3CDTF">2021-03-04T08:52:16Z</dcterms:modified>
</cp:coreProperties>
</file>